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9"/>
  </p:sldMasterIdLst>
  <p:notesMasterIdLst>
    <p:notesMasterId r:id="rId115"/>
  </p:notesMasterIdLst>
  <p:handoutMasterIdLst>
    <p:handoutMasterId r:id="rId116"/>
  </p:handoutMasterIdLst>
  <p:sldIdLst>
    <p:sldId id="507" r:id="rId10"/>
    <p:sldId id="893" r:id="rId11"/>
    <p:sldId id="723" r:id="rId12"/>
    <p:sldId id="724" r:id="rId13"/>
    <p:sldId id="766" r:id="rId14"/>
    <p:sldId id="850" r:id="rId15"/>
    <p:sldId id="595" r:id="rId16"/>
    <p:sldId id="767" r:id="rId17"/>
    <p:sldId id="890" r:id="rId18"/>
    <p:sldId id="891" r:id="rId19"/>
    <p:sldId id="800" r:id="rId20"/>
    <p:sldId id="802" r:id="rId21"/>
    <p:sldId id="803" r:id="rId22"/>
    <p:sldId id="804" r:id="rId23"/>
    <p:sldId id="801" r:id="rId24"/>
    <p:sldId id="892" r:id="rId25"/>
    <p:sldId id="817" r:id="rId26"/>
    <p:sldId id="806" r:id="rId27"/>
    <p:sldId id="812" r:id="rId28"/>
    <p:sldId id="805" r:id="rId29"/>
    <p:sldId id="807" r:id="rId30"/>
    <p:sldId id="814" r:id="rId31"/>
    <p:sldId id="816" r:id="rId32"/>
    <p:sldId id="813" r:id="rId33"/>
    <p:sldId id="815" r:id="rId34"/>
    <p:sldId id="811" r:id="rId35"/>
    <p:sldId id="768" r:id="rId36"/>
    <p:sldId id="819" r:id="rId37"/>
    <p:sldId id="799" r:id="rId38"/>
    <p:sldId id="818" r:id="rId39"/>
    <p:sldId id="821" r:id="rId40"/>
    <p:sldId id="770" r:id="rId41"/>
    <p:sldId id="771" r:id="rId42"/>
    <p:sldId id="822" r:id="rId43"/>
    <p:sldId id="825" r:id="rId44"/>
    <p:sldId id="830" r:id="rId45"/>
    <p:sldId id="831" r:id="rId46"/>
    <p:sldId id="894" r:id="rId47"/>
    <p:sldId id="853" r:id="rId48"/>
    <p:sldId id="827" r:id="rId49"/>
    <p:sldId id="826" r:id="rId50"/>
    <p:sldId id="832" r:id="rId51"/>
    <p:sldId id="828" r:id="rId52"/>
    <p:sldId id="834" r:id="rId53"/>
    <p:sldId id="829" r:id="rId54"/>
    <p:sldId id="833" r:id="rId55"/>
    <p:sldId id="773" r:id="rId56"/>
    <p:sldId id="837" r:id="rId57"/>
    <p:sldId id="838" r:id="rId58"/>
    <p:sldId id="835" r:id="rId59"/>
    <p:sldId id="836" r:id="rId60"/>
    <p:sldId id="774" r:id="rId61"/>
    <p:sldId id="843" r:id="rId62"/>
    <p:sldId id="889" r:id="rId63"/>
    <p:sldId id="839" r:id="rId64"/>
    <p:sldId id="788" r:id="rId65"/>
    <p:sldId id="789" r:id="rId66"/>
    <p:sldId id="840" r:id="rId67"/>
    <p:sldId id="775" r:id="rId68"/>
    <p:sldId id="841" r:id="rId69"/>
    <p:sldId id="844" r:id="rId70"/>
    <p:sldId id="845" r:id="rId71"/>
    <p:sldId id="854" r:id="rId72"/>
    <p:sldId id="895" r:id="rId73"/>
    <p:sldId id="785" r:id="rId74"/>
    <p:sldId id="846" r:id="rId75"/>
    <p:sldId id="792" r:id="rId76"/>
    <p:sldId id="849" r:id="rId77"/>
    <p:sldId id="848" r:id="rId78"/>
    <p:sldId id="847" r:id="rId79"/>
    <p:sldId id="793" r:id="rId80"/>
    <p:sldId id="794" r:id="rId81"/>
    <p:sldId id="856" r:id="rId82"/>
    <p:sldId id="857" r:id="rId83"/>
    <p:sldId id="861" r:id="rId84"/>
    <p:sldId id="882" r:id="rId85"/>
    <p:sldId id="863" r:id="rId86"/>
    <p:sldId id="865" r:id="rId87"/>
    <p:sldId id="874" r:id="rId88"/>
    <p:sldId id="867" r:id="rId89"/>
    <p:sldId id="864" r:id="rId90"/>
    <p:sldId id="875" r:id="rId91"/>
    <p:sldId id="876" r:id="rId92"/>
    <p:sldId id="877" r:id="rId93"/>
    <p:sldId id="878" r:id="rId94"/>
    <p:sldId id="879" r:id="rId95"/>
    <p:sldId id="880" r:id="rId96"/>
    <p:sldId id="862" r:id="rId97"/>
    <p:sldId id="872" r:id="rId98"/>
    <p:sldId id="873" r:id="rId99"/>
    <p:sldId id="868" r:id="rId100"/>
    <p:sldId id="869" r:id="rId101"/>
    <p:sldId id="871" r:id="rId102"/>
    <p:sldId id="870" r:id="rId103"/>
    <p:sldId id="809" r:id="rId104"/>
    <p:sldId id="808" r:id="rId105"/>
    <p:sldId id="881" r:id="rId106"/>
    <p:sldId id="859" r:id="rId107"/>
    <p:sldId id="884" r:id="rId108"/>
    <p:sldId id="796" r:id="rId109"/>
    <p:sldId id="888" r:id="rId110"/>
    <p:sldId id="896" r:id="rId111"/>
    <p:sldId id="593" r:id="rId112"/>
    <p:sldId id="779" r:id="rId113"/>
    <p:sldId id="885" r:id="rId11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ay 1" id="{E7B5E3A2-C478-4F9A-8E77-3D3D894D2F98}">
          <p14:sldIdLst>
            <p14:sldId id="507"/>
            <p14:sldId id="893"/>
            <p14:sldId id="723"/>
            <p14:sldId id="724"/>
            <p14:sldId id="766"/>
            <p14:sldId id="850"/>
            <p14:sldId id="595"/>
            <p14:sldId id="767"/>
            <p14:sldId id="890"/>
            <p14:sldId id="891"/>
            <p14:sldId id="800"/>
            <p14:sldId id="802"/>
            <p14:sldId id="803"/>
            <p14:sldId id="804"/>
            <p14:sldId id="801"/>
            <p14:sldId id="892"/>
            <p14:sldId id="817"/>
            <p14:sldId id="806"/>
            <p14:sldId id="812"/>
            <p14:sldId id="805"/>
            <p14:sldId id="807"/>
            <p14:sldId id="814"/>
            <p14:sldId id="816"/>
            <p14:sldId id="813"/>
            <p14:sldId id="815"/>
            <p14:sldId id="811"/>
            <p14:sldId id="768"/>
            <p14:sldId id="819"/>
            <p14:sldId id="799"/>
            <p14:sldId id="818"/>
            <p14:sldId id="821"/>
            <p14:sldId id="770"/>
            <p14:sldId id="771"/>
            <p14:sldId id="822"/>
            <p14:sldId id="825"/>
            <p14:sldId id="830"/>
            <p14:sldId id="831"/>
            <p14:sldId id="894"/>
            <p14:sldId id="853"/>
            <p14:sldId id="827"/>
            <p14:sldId id="826"/>
            <p14:sldId id="832"/>
            <p14:sldId id="828"/>
            <p14:sldId id="834"/>
            <p14:sldId id="829"/>
            <p14:sldId id="833"/>
            <p14:sldId id="773"/>
            <p14:sldId id="837"/>
            <p14:sldId id="838"/>
            <p14:sldId id="835"/>
            <p14:sldId id="836"/>
            <p14:sldId id="774"/>
            <p14:sldId id="843"/>
            <p14:sldId id="889"/>
            <p14:sldId id="839"/>
            <p14:sldId id="788"/>
            <p14:sldId id="789"/>
            <p14:sldId id="840"/>
            <p14:sldId id="775"/>
            <p14:sldId id="841"/>
            <p14:sldId id="844"/>
            <p14:sldId id="845"/>
            <p14:sldId id="854"/>
            <p14:sldId id="895"/>
            <p14:sldId id="785"/>
            <p14:sldId id="846"/>
            <p14:sldId id="792"/>
            <p14:sldId id="849"/>
            <p14:sldId id="848"/>
            <p14:sldId id="847"/>
            <p14:sldId id="793"/>
            <p14:sldId id="794"/>
            <p14:sldId id="856"/>
            <p14:sldId id="857"/>
            <p14:sldId id="861"/>
            <p14:sldId id="882"/>
            <p14:sldId id="863"/>
            <p14:sldId id="865"/>
            <p14:sldId id="874"/>
            <p14:sldId id="867"/>
            <p14:sldId id="864"/>
            <p14:sldId id="875"/>
            <p14:sldId id="876"/>
            <p14:sldId id="877"/>
            <p14:sldId id="878"/>
            <p14:sldId id="879"/>
            <p14:sldId id="880"/>
            <p14:sldId id="862"/>
            <p14:sldId id="872"/>
            <p14:sldId id="873"/>
            <p14:sldId id="868"/>
            <p14:sldId id="869"/>
            <p14:sldId id="871"/>
            <p14:sldId id="870"/>
            <p14:sldId id="809"/>
            <p14:sldId id="808"/>
            <p14:sldId id="881"/>
            <p14:sldId id="859"/>
            <p14:sldId id="884"/>
            <p14:sldId id="796"/>
            <p14:sldId id="888"/>
            <p14:sldId id="896"/>
            <p14:sldId id="593"/>
            <p14:sldId id="779"/>
            <p14:sldId id="8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9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A8EF"/>
    <a:srgbClr val="41A5F3"/>
    <a:srgbClr val="4DCFDD"/>
    <a:srgbClr val="7BC890"/>
    <a:srgbClr val="CBDA3F"/>
    <a:srgbClr val="E5EDA2"/>
    <a:srgbClr val="CBE4A9"/>
    <a:srgbClr val="ADD481"/>
    <a:srgbClr val="DDEDC7"/>
    <a:srgbClr val="B1D5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24" autoAdjust="0"/>
    <p:restoredTop sz="79978" autoAdjust="0"/>
  </p:normalViewPr>
  <p:slideViewPr>
    <p:cSldViewPr>
      <p:cViewPr varScale="1">
        <p:scale>
          <a:sx n="98" d="100"/>
          <a:sy n="98" d="100"/>
        </p:scale>
        <p:origin x="120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379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117" Type="http://schemas.openxmlformats.org/officeDocument/2006/relationships/commentAuthors" Target="commentAuthors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84" Type="http://schemas.openxmlformats.org/officeDocument/2006/relationships/slide" Target="slides/slide75.xml"/><Relationship Id="rId89" Type="http://schemas.openxmlformats.org/officeDocument/2006/relationships/slide" Target="slides/slide80.xml"/><Relationship Id="rId112" Type="http://schemas.openxmlformats.org/officeDocument/2006/relationships/slide" Target="slides/slide103.xml"/><Relationship Id="rId16" Type="http://schemas.openxmlformats.org/officeDocument/2006/relationships/slide" Target="slides/slide7.xml"/><Relationship Id="rId107" Type="http://schemas.openxmlformats.org/officeDocument/2006/relationships/slide" Target="slides/slide98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74" Type="http://schemas.openxmlformats.org/officeDocument/2006/relationships/slide" Target="slides/slide65.xml"/><Relationship Id="rId79" Type="http://schemas.openxmlformats.org/officeDocument/2006/relationships/slide" Target="slides/slide70.xml"/><Relationship Id="rId102" Type="http://schemas.openxmlformats.org/officeDocument/2006/relationships/slide" Target="slides/slide93.xml"/><Relationship Id="rId5" Type="http://schemas.openxmlformats.org/officeDocument/2006/relationships/customXml" Target="../customXml/item5.xml"/><Relationship Id="rId90" Type="http://schemas.openxmlformats.org/officeDocument/2006/relationships/slide" Target="slides/slide81.xml"/><Relationship Id="rId95" Type="http://schemas.openxmlformats.org/officeDocument/2006/relationships/slide" Target="slides/slide86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113" Type="http://schemas.openxmlformats.org/officeDocument/2006/relationships/slide" Target="slides/slide104.xml"/><Relationship Id="rId118" Type="http://schemas.openxmlformats.org/officeDocument/2006/relationships/presProps" Target="presProps.xml"/><Relationship Id="rId80" Type="http://schemas.openxmlformats.org/officeDocument/2006/relationships/slide" Target="slides/slide71.xml"/><Relationship Id="rId85" Type="http://schemas.openxmlformats.org/officeDocument/2006/relationships/slide" Target="slides/slide76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59" Type="http://schemas.openxmlformats.org/officeDocument/2006/relationships/slide" Target="slides/slide50.xml"/><Relationship Id="rId103" Type="http://schemas.openxmlformats.org/officeDocument/2006/relationships/slide" Target="slides/slide94.xml"/><Relationship Id="rId108" Type="http://schemas.openxmlformats.org/officeDocument/2006/relationships/slide" Target="slides/slide99.xml"/><Relationship Id="rId54" Type="http://schemas.openxmlformats.org/officeDocument/2006/relationships/slide" Target="slides/slide45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91" Type="http://schemas.openxmlformats.org/officeDocument/2006/relationships/slide" Target="slides/slide82.xml"/><Relationship Id="rId96" Type="http://schemas.openxmlformats.org/officeDocument/2006/relationships/slide" Target="slides/slide87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49" Type="http://schemas.openxmlformats.org/officeDocument/2006/relationships/slide" Target="slides/slide40.xml"/><Relationship Id="rId114" Type="http://schemas.openxmlformats.org/officeDocument/2006/relationships/slide" Target="slides/slide105.xml"/><Relationship Id="rId119" Type="http://schemas.openxmlformats.org/officeDocument/2006/relationships/viewProps" Target="viewProps.xml"/><Relationship Id="rId44" Type="http://schemas.openxmlformats.org/officeDocument/2006/relationships/slide" Target="slides/slide35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81" Type="http://schemas.openxmlformats.org/officeDocument/2006/relationships/slide" Target="slides/slide72.xml"/><Relationship Id="rId86" Type="http://schemas.openxmlformats.org/officeDocument/2006/relationships/slide" Target="slides/slide77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1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109" Type="http://schemas.openxmlformats.org/officeDocument/2006/relationships/slide" Target="slides/slide10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97" Type="http://schemas.openxmlformats.org/officeDocument/2006/relationships/slide" Target="slides/slide88.xml"/><Relationship Id="rId104" Type="http://schemas.openxmlformats.org/officeDocument/2006/relationships/slide" Target="slides/slide95.xml"/><Relationship Id="rId120" Type="http://schemas.openxmlformats.org/officeDocument/2006/relationships/theme" Target="theme/theme1.xml"/><Relationship Id="rId7" Type="http://schemas.openxmlformats.org/officeDocument/2006/relationships/customXml" Target="../customXml/item7.xml"/><Relationship Id="rId71" Type="http://schemas.openxmlformats.org/officeDocument/2006/relationships/slide" Target="slides/slide62.xml"/><Relationship Id="rId92" Type="http://schemas.openxmlformats.org/officeDocument/2006/relationships/slide" Target="slides/slide83.xml"/><Relationship Id="rId2" Type="http://schemas.openxmlformats.org/officeDocument/2006/relationships/customXml" Target="../customXml/item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Relationship Id="rId87" Type="http://schemas.openxmlformats.org/officeDocument/2006/relationships/slide" Target="slides/slide78.xml"/><Relationship Id="rId110" Type="http://schemas.openxmlformats.org/officeDocument/2006/relationships/slide" Target="slides/slide101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52.xml"/><Relationship Id="rId82" Type="http://schemas.openxmlformats.org/officeDocument/2006/relationships/slide" Target="slides/slide73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56" Type="http://schemas.openxmlformats.org/officeDocument/2006/relationships/slide" Target="slides/slide47.xml"/><Relationship Id="rId77" Type="http://schemas.openxmlformats.org/officeDocument/2006/relationships/slide" Target="slides/slide68.xml"/><Relationship Id="rId100" Type="http://schemas.openxmlformats.org/officeDocument/2006/relationships/slide" Target="slides/slide91.xml"/><Relationship Id="rId105" Type="http://schemas.openxmlformats.org/officeDocument/2006/relationships/slide" Target="slides/slide96.xml"/><Relationship Id="rId8" Type="http://schemas.openxmlformats.org/officeDocument/2006/relationships/customXml" Target="../customXml/item8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93" Type="http://schemas.openxmlformats.org/officeDocument/2006/relationships/slide" Target="slides/slide84.xml"/><Relationship Id="rId98" Type="http://schemas.openxmlformats.org/officeDocument/2006/relationships/slide" Target="slides/slide89.xml"/><Relationship Id="rId121" Type="http://schemas.openxmlformats.org/officeDocument/2006/relationships/tableStyles" Target="tableStyles.xml"/><Relationship Id="rId3" Type="http://schemas.openxmlformats.org/officeDocument/2006/relationships/customXml" Target="../customXml/item3.xml"/><Relationship Id="rId25" Type="http://schemas.openxmlformats.org/officeDocument/2006/relationships/slide" Target="slides/slide16.xml"/><Relationship Id="rId46" Type="http://schemas.openxmlformats.org/officeDocument/2006/relationships/slide" Target="slides/slide37.xml"/><Relationship Id="rId67" Type="http://schemas.openxmlformats.org/officeDocument/2006/relationships/slide" Target="slides/slide58.xml"/><Relationship Id="rId116" Type="http://schemas.openxmlformats.org/officeDocument/2006/relationships/handoutMaster" Target="handoutMasters/handoutMaster1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62" Type="http://schemas.openxmlformats.org/officeDocument/2006/relationships/slide" Target="slides/slide53.xml"/><Relationship Id="rId83" Type="http://schemas.openxmlformats.org/officeDocument/2006/relationships/slide" Target="slides/slide74.xml"/><Relationship Id="rId88" Type="http://schemas.openxmlformats.org/officeDocument/2006/relationships/slide" Target="slides/slide79.xml"/><Relationship Id="rId111" Type="http://schemas.openxmlformats.org/officeDocument/2006/relationships/slide" Target="slides/slide102.xml"/><Relationship Id="rId15" Type="http://schemas.openxmlformats.org/officeDocument/2006/relationships/slide" Target="slides/slide6.xml"/><Relationship Id="rId36" Type="http://schemas.openxmlformats.org/officeDocument/2006/relationships/slide" Target="slides/slide27.xml"/><Relationship Id="rId57" Type="http://schemas.openxmlformats.org/officeDocument/2006/relationships/slide" Target="slides/slide48.xml"/><Relationship Id="rId106" Type="http://schemas.openxmlformats.org/officeDocument/2006/relationships/slide" Target="slides/slide97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52" Type="http://schemas.openxmlformats.org/officeDocument/2006/relationships/slide" Target="slides/slide43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94" Type="http://schemas.openxmlformats.org/officeDocument/2006/relationships/slide" Target="slides/slide85.xml"/><Relationship Id="rId99" Type="http://schemas.openxmlformats.org/officeDocument/2006/relationships/slide" Target="slides/slide90.xml"/><Relationship Id="rId101" Type="http://schemas.openxmlformats.org/officeDocument/2006/relationships/slide" Target="slides/slide9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8/22/2018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8/22/2018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883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computer network is similar to a people network 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1260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computer network is similar to a people network – people know each other through various connections, and communicate using a variety of methods (talking, texting, tapping on the shoulder).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90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server in a huge map of the internet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814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People are the same 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712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24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593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2416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404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Phone, computer, smart bulb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007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363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computer network is similar to a people network 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242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5412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3493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9846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0563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6169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computer network is similar to a people network 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6856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768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4831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4192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989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Recap previous week (bridge)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4847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900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4466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987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2757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that the reason we use 0s and 1s is tied to how electrical circuits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8261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get too much into binary calculations here</a:t>
            </a:r>
          </a:p>
          <a:p>
            <a:endParaRPr lang="en-US" dirty="0"/>
          </a:p>
          <a:p>
            <a:r>
              <a:rPr lang="en-US" dirty="0"/>
              <a:t>Take a second to let the class do the final calculation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5100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that in this final calculation, we have 2</a:t>
            </a:r>
            <a:r>
              <a:rPr lang="en-US" baseline="30000" dirty="0"/>
              <a:t>0</a:t>
            </a:r>
            <a:r>
              <a:rPr lang="en-US" baseline="0" dirty="0"/>
              <a:t> + 2</a:t>
            </a:r>
            <a:r>
              <a:rPr lang="en-US" baseline="30000" dirty="0"/>
              <a:t>2 </a:t>
            </a:r>
            <a:r>
              <a:rPr lang="en-US" baseline="0" dirty="0"/>
              <a:t>+ 2</a:t>
            </a:r>
            <a:r>
              <a:rPr lang="en-US" baseline="30000" dirty="0"/>
              <a:t>4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Explain that it is often easer to think about it right-to-left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713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get too much into binary calculations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6958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5269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857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what’s upcoming this week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9977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Break image into “pixels”, and associated a color with each pixel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6511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common image formats today use 24 bits for color (2^24 = 16,777,216 color variations)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7364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3982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7398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We’re going to emulate a network by only using Morse code to communicate with one another.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984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1851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3172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3923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997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032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where we are in the context of the overall course (networking – learning how computers communicate)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Blue squares denote areas where these skills are particularly relevant.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0433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7432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Morse code uses time and gaps in signal to help indicate additional meaning.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2682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Morse code uses time and gaps in signal to help indicate additional meaning.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5797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binary, it’s always either on/off. With Morse, you have off (pause), short, and long. Timing and length make these signals mean different things.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8813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48649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0041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9015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9342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PAP is a simple user validation protocol. 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Nak</a:t>
            </a:r>
            <a:r>
              <a:rPr lang="en-US" dirty="0"/>
              <a:t> – not acknowledged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0140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This protocol requires a code, id, and lengths for the username/password be sent along in addition to the username and password themselves.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781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computer network is similar to a people network 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2840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48147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47362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Must stay within the bounds of Morse code – no new characters.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54312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https://en.wikipedia.org/wiki/Prosigns_for_Morse_code#Official_International_Morse_code_procedure_signs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4378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8593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73838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02756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get into the header info! Just an example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networking, </a:t>
            </a: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TCP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(Transmission Control Protocol) and </a:t>
            </a: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IP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(Internet Protocol) help define information about how communication should take place, and what is being communicated.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02416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25744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655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today, we’re going to…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Review goals, address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47060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might be intimidating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45078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sz="1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It’s a lot to cover!</a:t>
            </a:r>
          </a:p>
          <a:p>
            <a:pPr>
              <a:spcBef>
                <a:spcPts val="0"/>
              </a:spcBef>
            </a:pPr>
            <a:endParaRPr lang="en-US" sz="1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1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For now, understanding at a </a:t>
            </a:r>
            <a:r>
              <a:rPr lang="en-US" sz="12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high-level</a:t>
            </a:r>
            <a:r>
              <a:rPr lang="en-US" sz="1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how network communication works is most important. We’ll use this model as context for … forever.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4001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Fortunately, there’s a </a:t>
            </a:r>
            <a:br>
              <a:rPr lang="en-US" dirty="0"/>
            </a:br>
            <a:r>
              <a:rPr lang="en-US" dirty="0"/>
              <a:t>well-defined model for thinking about network communication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Helps categorize and build</a:t>
            </a:r>
            <a:br>
              <a:rPr lang="en-US" dirty="0"/>
            </a:br>
            <a:r>
              <a:rPr lang="en-US" dirty="0"/>
              <a:t>a mental model around how </a:t>
            </a:r>
            <a:br>
              <a:rPr lang="en-US" dirty="0"/>
            </a:br>
            <a:r>
              <a:rPr lang="en-US" dirty="0"/>
              <a:t>communication works at each</a:t>
            </a:r>
            <a:br>
              <a:rPr lang="en-US" dirty="0"/>
            </a:br>
            <a:r>
              <a:rPr lang="en-US" dirty="0"/>
              <a:t>layer of the network, and</a:t>
            </a:r>
            <a:br>
              <a:rPr lang="en-US" dirty="0"/>
            </a:br>
            <a:r>
              <a:rPr lang="en-US" dirty="0"/>
              <a:t>understand the processes, </a:t>
            </a:r>
            <a:br>
              <a:rPr lang="en-US" dirty="0"/>
            </a:br>
            <a:r>
              <a:rPr lang="en-US" dirty="0"/>
              <a:t>devices, and protocols in place.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52113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85946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8726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6265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81862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35033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26878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281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computer network is similar to a people network 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27780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graphic mixes what each layer is doing on the phone’s end and on twitter’s server’s end. They accomplish the same general task though, just in the reverse order.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56558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68451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3616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Layer 7</a:t>
            </a:r>
            <a:br>
              <a:rPr lang="en-US" b="0" dirty="0"/>
            </a:br>
            <a:br>
              <a:rPr lang="en-US" b="0" dirty="0"/>
            </a:br>
            <a:r>
              <a:rPr lang="en-US" b="0" dirty="0"/>
              <a:t>Explain that the </a:t>
            </a:r>
            <a:r>
              <a:rPr lang="en-US" b="1" dirty="0"/>
              <a:t>application layer</a:t>
            </a:r>
            <a:r>
              <a:rPr lang="en-US" b="0" dirty="0"/>
              <a:t> is responsible for representing data in a way the consuming application can understand.</a:t>
            </a:r>
          </a:p>
          <a:p>
            <a:endParaRPr lang="en-US" b="0" dirty="0"/>
          </a:p>
          <a:p>
            <a:r>
              <a:rPr lang="en-US" b="0" dirty="0"/>
              <a:t>For web apps, this means HTTP (or HTTPS, which is the encrypted version).</a:t>
            </a:r>
          </a:p>
          <a:p>
            <a:r>
              <a:rPr lang="en-US" b="0" dirty="0"/>
              <a:t>  Remind students of the HTTP request from before.</a:t>
            </a:r>
          </a:p>
          <a:p>
            <a:endParaRPr lang="en-US" b="0" dirty="0"/>
          </a:p>
          <a:p>
            <a:r>
              <a:rPr lang="en-US" b="0" dirty="0"/>
              <a:t>For email applications, this would be a different protocol, called SMTP.</a:t>
            </a:r>
          </a:p>
          <a:p>
            <a:endParaRPr lang="en-US" b="0" dirty="0"/>
          </a:p>
          <a:p>
            <a:r>
              <a:rPr lang="en-US" b="0" dirty="0"/>
              <a:t>Emphasize that, at this level, data is formatted for user-facing applications to consume.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68044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046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567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The transport layer is responsible for actually transmitting data across the network. In other words, it’s the layer that puts the data onto the network.</a:t>
            </a:r>
          </a:p>
          <a:p>
            <a:endParaRPr lang="en-US" b="0" dirty="0"/>
          </a:p>
          <a:p>
            <a:r>
              <a:rPr lang="en-US" b="0" dirty="0"/>
              <a:t>For example, when a user tries to send a message with an email app, the email app will wrap up their message, attachments, the subject line, etc., into a package that the recipient’s email application can understand. This is, e.g., the SMTP protocol.</a:t>
            </a:r>
          </a:p>
          <a:p>
            <a:endParaRPr lang="en-US" b="0" dirty="0"/>
          </a:p>
          <a:p>
            <a:r>
              <a:rPr lang="en-US" b="0" dirty="0"/>
              <a:t>This package is a bunch of data, which the recipient’s computer could understand…If it ever received the data.</a:t>
            </a:r>
          </a:p>
          <a:p>
            <a:endParaRPr lang="en-US" b="0" dirty="0"/>
          </a:p>
          <a:p>
            <a:r>
              <a:rPr lang="en-US" b="0" dirty="0"/>
              <a:t>To actually get SMTP data from computer to computer, we need to use a different set of rules/protocols. Those are the </a:t>
            </a:r>
            <a:r>
              <a:rPr lang="en-US" b="1" dirty="0"/>
              <a:t>transport protocols</a:t>
            </a:r>
            <a:r>
              <a:rPr lang="en-US" b="0" dirty="0"/>
              <a:t>, which actually </a:t>
            </a:r>
            <a:r>
              <a:rPr lang="en-US" b="0" i="1" dirty="0"/>
              <a:t>transport</a:t>
            </a:r>
            <a:r>
              <a:rPr lang="en-US" b="0" i="0" dirty="0"/>
              <a:t> application data between devices.</a:t>
            </a:r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95089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The Network layer is responsible for routing data through physical networks.</a:t>
            </a:r>
          </a:p>
          <a:p>
            <a:r>
              <a:rPr lang="en-US" b="0" dirty="0"/>
              <a:t> </a:t>
            </a:r>
          </a:p>
          <a:p>
            <a:r>
              <a:rPr lang="en-US" b="0" dirty="0"/>
              <a:t>The Network layer ensures data gets to the correct destination.</a:t>
            </a:r>
          </a:p>
          <a:p>
            <a:endParaRPr lang="en-US" b="0" dirty="0"/>
          </a:p>
          <a:p>
            <a:r>
              <a:rPr lang="en-US" b="0" dirty="0"/>
              <a:t>Network-layer devices use </a:t>
            </a:r>
            <a:r>
              <a:rPr lang="en-US" b="1" dirty="0"/>
              <a:t>IP address</a:t>
            </a:r>
            <a:r>
              <a:rPr lang="en-US" b="0" dirty="0"/>
              <a:t> to identify target networks.</a:t>
            </a:r>
          </a:p>
          <a:p>
            <a:endParaRPr lang="en-US" b="0" dirty="0"/>
          </a:p>
          <a:p>
            <a:r>
              <a:rPr lang="en-US" b="0" dirty="0"/>
              <a:t>Network-layer devices use a protocol called </a:t>
            </a:r>
            <a:r>
              <a:rPr lang="en-US" b="1" dirty="0"/>
              <a:t>ARP</a:t>
            </a:r>
            <a:r>
              <a:rPr lang="en-US" b="0" dirty="0"/>
              <a:t>, or </a:t>
            </a:r>
            <a:r>
              <a:rPr lang="en-US" b="1" dirty="0"/>
              <a:t>Address Resolution Protocol</a:t>
            </a:r>
            <a:r>
              <a:rPr lang="en-US" b="0" dirty="0"/>
              <a:t>, to map IP addresses to hardware addresses.</a:t>
            </a:r>
          </a:p>
          <a:p>
            <a:r>
              <a:rPr lang="en-US" b="0" dirty="0"/>
              <a:t>  This allows network hardware to map an IP address to an real, physical machine.</a:t>
            </a:r>
          </a:p>
          <a:p>
            <a:r>
              <a:rPr lang="en-US" b="0" dirty="0"/>
              <a:t>  We’ll discuss this process in greater detail when we discuss switches.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99031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This typically involves data being fed to a </a:t>
            </a:r>
            <a:r>
              <a:rPr lang="en-US" b="1" dirty="0"/>
              <a:t>network adapter</a:t>
            </a:r>
            <a:r>
              <a:rPr lang="en-US" b="0" dirty="0"/>
              <a:t> (e.g., a network card).</a:t>
            </a:r>
          </a:p>
          <a:p>
            <a:endParaRPr lang="en-US" b="0" dirty="0"/>
          </a:p>
          <a:p>
            <a:r>
              <a:rPr lang="en-US" b="0" dirty="0"/>
              <a:t>Each physical network adapter is assigned an </a:t>
            </a:r>
            <a:r>
              <a:rPr lang="en-US" b="1" dirty="0"/>
              <a:t>IP Address</a:t>
            </a:r>
            <a:r>
              <a:rPr lang="en-US" b="0" dirty="0"/>
              <a:t> so that it can connect to the network</a:t>
            </a:r>
          </a:p>
          <a:p>
            <a:endParaRPr lang="en-US" b="0" dirty="0"/>
          </a:p>
          <a:p>
            <a:r>
              <a:rPr lang="en-US" b="0" dirty="0"/>
              <a:t>This network adapter is responsible for packaging data from the computer’s physical hardware and passing it to a router for further transport along the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68700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This layer has to do with signals and binary transmission – getting bits from point A to point B physically.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944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computer network is similar to a people network 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73944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19311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 out that communication goes through each layer of the model, slowly growing the data frame to incorporate things like protocol information, security measures, and other information.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89312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that also used in the industry is the TCP/IP model, which is similar but with less granularity. Leave it at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485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8065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76111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12490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94187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21822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today, we’re going to…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Review goals, address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80723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794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-1029"/>
            <a:ext cx="9144000" cy="6859029"/>
          </a:xfrm>
          <a:prstGeom prst="rect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-1029"/>
            <a:ext cx="9144000" cy="6481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5715000" y="6561585"/>
            <a:ext cx="3320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| Trilogy Education Services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6991" y="2930293"/>
            <a:ext cx="8229600" cy="710167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886200" y="3900425"/>
            <a:ext cx="4740390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&lt;Month Day, Year&gt;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 u="none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&lt;Unit #.#&gt;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396990" y="3900425"/>
            <a:ext cx="3489210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&lt;Course Name&gt; | </a:t>
            </a: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93396FEB-9CEF-4D28-A9B3-312C2ED4BD7F}"/>
              </a:ext>
            </a:extLst>
          </p:cNvPr>
          <p:cNvSpPr/>
          <p:nvPr userDrawn="1"/>
        </p:nvSpPr>
        <p:spPr>
          <a:xfrm>
            <a:off x="426891" y="3747583"/>
            <a:ext cx="8199699" cy="45719"/>
          </a:xfrm>
          <a:prstGeom prst="flowChartProcess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Divider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CCCE6"/>
          </a:solidFill>
          <a:ln>
            <a:solidFill>
              <a:srgbClr val="6CC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0" y="2895600"/>
            <a:ext cx="9144000" cy="9563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457200" y="3029740"/>
            <a:ext cx="6381750" cy="704060"/>
          </a:xfrm>
          <a:ln w="50800">
            <a:solidFill>
              <a:schemeClr val="bg1"/>
            </a:solidFill>
          </a:ln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2710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lowchart: Process 9"/>
          <p:cNvSpPr/>
          <p:nvPr userDrawn="1"/>
        </p:nvSpPr>
        <p:spPr>
          <a:xfrm>
            <a:off x="-11741" y="6373368"/>
            <a:ext cx="9155741" cy="27432"/>
          </a:xfrm>
          <a:prstGeom prst="flowChartProcess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owchart: Process 10"/>
          <p:cNvSpPr/>
          <p:nvPr userDrawn="1"/>
        </p:nvSpPr>
        <p:spPr>
          <a:xfrm>
            <a:off x="0" y="664522"/>
            <a:ext cx="9155741" cy="27432"/>
          </a:xfrm>
          <a:prstGeom prst="flowChartProcess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52400" y="6524441"/>
            <a:ext cx="2895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| Trilogy Education Services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07250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11741" y="6373368"/>
            <a:ext cx="9155741" cy="27432"/>
          </a:xfrm>
          <a:prstGeom prst="flowChartProcess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owchart: Process 10"/>
          <p:cNvSpPr/>
          <p:nvPr userDrawn="1"/>
        </p:nvSpPr>
        <p:spPr>
          <a:xfrm>
            <a:off x="0" y="664522"/>
            <a:ext cx="9155741" cy="27432"/>
          </a:xfrm>
          <a:prstGeom prst="flowChartProcess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52400" y="6524441"/>
            <a:ext cx="2895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| Trilogy Education Services - All Rights Reserved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E29F11-3EF6-4BD6-A94A-20D1ACD3B67C}"/>
              </a:ext>
            </a:extLst>
          </p:cNvPr>
          <p:cNvSpPr/>
          <p:nvPr userDrawn="1"/>
        </p:nvSpPr>
        <p:spPr>
          <a:xfrm>
            <a:off x="0" y="815595"/>
            <a:ext cx="9144000" cy="54341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05CA7C-2FAF-4CE6-AFC0-A31F8C7818AB}"/>
              </a:ext>
            </a:extLst>
          </p:cNvPr>
          <p:cNvSpPr txBox="1"/>
          <p:nvPr userDrawn="1"/>
        </p:nvSpPr>
        <p:spPr>
          <a:xfrm>
            <a:off x="234470" y="76918"/>
            <a:ext cx="249225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&gt; YOUR TURN!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27393885-A58D-4211-B384-4700AB3E17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800" y="1203325"/>
            <a:ext cx="8616470" cy="496887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D769976-5F8C-41B1-956B-236F14B0A5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14800" y="80936"/>
            <a:ext cx="4829329" cy="411480"/>
          </a:xfrm>
        </p:spPr>
        <p:txBody>
          <a:bodyPr anchor="b">
            <a:noAutofit/>
          </a:bodyPr>
          <a:lstStyle>
            <a:lvl1pPr marL="0" indent="0" algn="r">
              <a:buNone/>
              <a:defRPr sz="1800" b="1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Activity: &lt;Activity Name (Time)&gt;</a:t>
            </a:r>
          </a:p>
        </p:txBody>
      </p:sp>
    </p:spTree>
    <p:extLst>
      <p:ext uri="{BB962C8B-B14F-4D97-AF65-F5344CB8AC3E}">
        <p14:creationId xmlns:p14="http://schemas.microsoft.com/office/powerpoint/2010/main" val="31413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itl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>
            <a:off x="-11741" y="6373368"/>
            <a:ext cx="9155741" cy="27432"/>
          </a:xfrm>
          <a:prstGeom prst="flowChartProcess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52400" y="6524441"/>
            <a:ext cx="2895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| Trilogy Education Services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82249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CDC34C-3F82-4032-8D9C-649B74272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81F019-2B53-4156-B3DD-ED4A54709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79EF8-5759-46AD-AA7E-42CC9C5571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E7989-4D39-40AC-9649-C7454B533E02}" type="datetimeFigureOut">
              <a:rPr lang="en-US" smtClean="0"/>
              <a:t>8/22/2018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D5F78-3307-456C-83A9-7A482DCE8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62FD9-8882-41F2-BE2B-BB7DC89357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6D124C-08FF-473B-8712-3145E0514A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11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3" r:id="rId2"/>
    <p:sldLayoutId id="2147483674" r:id="rId3"/>
    <p:sldLayoutId id="2147483678" r:id="rId4"/>
    <p:sldLayoutId id="214748367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gif"/><Relationship Id="rId5" Type="http://schemas.openxmlformats.org/officeDocument/2006/relationships/image" Target="../media/image18.jpg"/><Relationship Id="rId4" Type="http://schemas.openxmlformats.org/officeDocument/2006/relationships/image" Target="../media/image3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5.png"/><Relationship Id="rId5" Type="http://schemas.openxmlformats.org/officeDocument/2006/relationships/image" Target="../media/image39.png"/><Relationship Id="rId4" Type="http://schemas.openxmlformats.org/officeDocument/2006/relationships/image" Target="../media/image18.jp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rsatek.com/blog/you-wont-believe-what-the-osi-model-and-pizza-have-in-common/" TargetMode="Externa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ommunity.fs.com/blog/tcpip-vs-osi-whats-the-difference-between-the-two-models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customXml" Target="../../customXml/item4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customXml" Target="../../customXml/item2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customXml" Target="../../customXml/item1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3.xml"/><Relationship Id="rId1" Type="http://schemas.openxmlformats.org/officeDocument/2006/relationships/customXml" Target="../../customXml/item6.xml"/><Relationship Id="rId6" Type="http://schemas.openxmlformats.org/officeDocument/2006/relationships/image" Target="../media/image17.png"/><Relationship Id="rId5" Type="http://schemas.openxmlformats.org/officeDocument/2006/relationships/image" Target="../media/image18.jp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jpe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sv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5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9.png"/><Relationship Id="rId4" Type="http://schemas.openxmlformats.org/officeDocument/2006/relationships/image" Target="../media/image78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2.png"/><Relationship Id="rId4" Type="http://schemas.openxmlformats.org/officeDocument/2006/relationships/image" Target="../media/image81.sv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5.jpeg"/><Relationship Id="rId4" Type="http://schemas.openxmlformats.org/officeDocument/2006/relationships/image" Target="../media/image8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8.png"/><Relationship Id="rId4" Type="http://schemas.openxmlformats.org/officeDocument/2006/relationships/image" Target="../media/image87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1.jpg"/><Relationship Id="rId4" Type="http://schemas.openxmlformats.org/officeDocument/2006/relationships/image" Target="../media/image9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gi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27E97-6230-4C2E-9A23-88CDE4329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Knowing Networking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07DD6D-0218-4DE2-9FA0-E647B5D2C7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B2D4FF-E92B-4EA5-A99A-0A6EAF0ECC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807" y="2549293"/>
            <a:ext cx="2700337" cy="381000"/>
          </a:xfrm>
        </p:spPr>
        <p:txBody>
          <a:bodyPr/>
          <a:lstStyle/>
          <a:p>
            <a:r>
              <a:rPr lang="en-US" dirty="0"/>
              <a:t>Unit 5.1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2D316E-DB04-45A0-A337-71F21B1B25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Cybersecurity Boot Camp |</a:t>
            </a:r>
          </a:p>
        </p:txBody>
      </p:sp>
    </p:spTree>
    <p:extLst>
      <p:ext uri="{BB962C8B-B14F-4D97-AF65-F5344CB8AC3E}">
        <p14:creationId xmlns:p14="http://schemas.microsoft.com/office/powerpoint/2010/main" val="118568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/>
          <a:p>
            <a:r>
              <a:rPr lang="en-US" dirty="0"/>
              <a:t>Network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87115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ctr"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ctr"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ctr"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ctr"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ctr"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ctr"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ctr"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ctr"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ctr"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ctr">
              <a:spcBef>
                <a:spcPts val="0"/>
              </a:spcBef>
            </a:pPr>
            <a: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 magical floating “</a:t>
            </a:r>
            <a:r>
              <a:rPr lang="en-US" sz="26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cloud”s</a:t>
            </a:r>
            <a: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raining files on you.</a:t>
            </a:r>
          </a:p>
          <a:p>
            <a:pPr algn="ctr">
              <a:spcBef>
                <a:spcPts val="0"/>
              </a:spcBef>
            </a:pPr>
            <a:b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Computers send files to each other over a </a:t>
            </a:r>
            <a:r>
              <a:rPr lang="en-US" sz="2600" b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network</a:t>
            </a:r>
            <a:endParaRPr lang="en-US" sz="2600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ctr"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ctr"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ctr">
              <a:spcBef>
                <a:spcPts val="0"/>
              </a:spcBef>
            </a:pPr>
            <a:b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 algn="ctr">
              <a:lnSpc>
                <a:spcPct val="150000"/>
              </a:lnSpc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 algn="ctr">
              <a:lnSpc>
                <a:spcPct val="150000"/>
              </a:lnSpc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 algn="ctr">
              <a:lnSpc>
                <a:spcPct val="150000"/>
              </a:lnSpc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Picture 5" descr="A picture containing case&#10;&#10;Description generated with high confidence">
            <a:extLst>
              <a:ext uri="{FF2B5EF4-FFF2-40B4-BE49-F238E27FC236}">
                <a16:creationId xmlns:a16="http://schemas.microsoft.com/office/drawing/2014/main" id="{9E393815-F398-4523-B9BB-B680617938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23" y="898427"/>
            <a:ext cx="7860954" cy="393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25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F4DD7-857E-4FF3-92D4-D826E16ABC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00400" y="80936"/>
            <a:ext cx="5743729" cy="411480"/>
          </a:xfrm>
        </p:spPr>
        <p:txBody>
          <a:bodyPr/>
          <a:lstStyle/>
          <a:p>
            <a:r>
              <a:rPr lang="en-US" dirty="0"/>
              <a:t>Activity: Partners OSI Model HTML (15 min)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FE765AC-4BB9-4A42-9E9B-88110DC492D5}"/>
              </a:ext>
            </a:extLst>
          </p:cNvPr>
          <p:cNvSpPr txBox="1">
            <a:spLocks/>
          </p:cNvSpPr>
          <p:nvPr/>
        </p:nvSpPr>
        <p:spPr>
          <a:xfrm>
            <a:off x="228599" y="838200"/>
            <a:ext cx="7772401" cy="533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u="sng" dirty="0"/>
              <a:t>Instructions: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b="1" u="sng" dirty="0"/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Explain to your partner the OSI Model </a:t>
            </a:r>
            <a:br>
              <a:rPr lang="en-US" dirty="0"/>
            </a:br>
            <a:r>
              <a:rPr lang="en-US" dirty="0"/>
              <a:t>and each of its layers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endParaRPr lang="en-US" dirty="0"/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Investigate how one requests and </a:t>
            </a:r>
            <a:br>
              <a:rPr lang="en-US" dirty="0"/>
            </a:br>
            <a:r>
              <a:rPr lang="en-US" dirty="0"/>
              <a:t>receives an HTML files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endParaRPr lang="en-US" dirty="0"/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Draw the request and response cycle using the OSI Model as context.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endParaRPr lang="en-US" dirty="0"/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Investigate some of the protocols used. Try to get a general understanding of the path the communication takes.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  <a:p>
            <a:pPr marL="0" indent="0">
              <a:lnSpc>
                <a:spcPct val="110000"/>
              </a:lnSpc>
              <a:buNone/>
            </a:pPr>
            <a:br>
              <a:rPr lang="en-US" dirty="0"/>
            </a:br>
            <a:endParaRPr lang="en-US" dirty="0"/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endParaRPr lang="en-US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4" name="Picture 3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71189936-AADD-469F-9C6D-682D4B87D1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395301"/>
            <a:ext cx="3058194" cy="203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76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543800" cy="653854"/>
          </a:xfrm>
        </p:spPr>
        <p:txBody>
          <a:bodyPr>
            <a:normAutofit/>
          </a:bodyPr>
          <a:lstStyle/>
          <a:p>
            <a:r>
              <a:rPr lang="en-US" dirty="0"/>
              <a:t>Review HTML and OSI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87115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96A36B-C855-4745-A0FE-6B1F3D311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117" y="2169556"/>
            <a:ext cx="6582694" cy="38676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9A705C-9ED4-42D5-821F-82E9141A45EB}"/>
              </a:ext>
            </a:extLst>
          </p:cNvPr>
          <p:cNvSpPr/>
          <p:nvPr/>
        </p:nvSpPr>
        <p:spPr>
          <a:xfrm>
            <a:off x="2324912" y="1924795"/>
            <a:ext cx="1590654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6" descr="Image result for computer icon">
            <a:extLst>
              <a:ext uri="{FF2B5EF4-FFF2-40B4-BE49-F238E27FC236}">
                <a16:creationId xmlns:a16="http://schemas.microsoft.com/office/drawing/2014/main" id="{62DE841C-87CA-40B3-BEB5-B9D4685C2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738" y="1102259"/>
            <a:ext cx="1345869" cy="134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78B960B-2F45-458F-B912-DD3A038F5ACE}"/>
              </a:ext>
            </a:extLst>
          </p:cNvPr>
          <p:cNvSpPr/>
          <p:nvPr/>
        </p:nvSpPr>
        <p:spPr>
          <a:xfrm>
            <a:off x="5396452" y="1934523"/>
            <a:ext cx="1590654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close up of a device&#10;&#10;Description generated with high confidence">
            <a:extLst>
              <a:ext uri="{FF2B5EF4-FFF2-40B4-BE49-F238E27FC236}">
                <a16:creationId xmlns:a16="http://schemas.microsoft.com/office/drawing/2014/main" id="{89519E63-0F5E-4FB5-ACD9-7F58CA06D1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 r="9116" b="18750"/>
          <a:stretch/>
        </p:blipFill>
        <p:spPr>
          <a:xfrm>
            <a:off x="5831914" y="1253273"/>
            <a:ext cx="1085269" cy="12139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7F30EF-68FC-40E7-91DF-5BCE419B92A9}"/>
              </a:ext>
            </a:extLst>
          </p:cNvPr>
          <p:cNvSpPr txBox="1"/>
          <p:nvPr/>
        </p:nvSpPr>
        <p:spPr>
          <a:xfrm>
            <a:off x="171142" y="832771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Request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98B36D-F3AC-4117-BAC1-C54A5AFC290C}"/>
              </a:ext>
            </a:extLst>
          </p:cNvPr>
          <p:cNvSpPr/>
          <p:nvPr/>
        </p:nvSpPr>
        <p:spPr>
          <a:xfrm>
            <a:off x="1036294" y="1561065"/>
            <a:ext cx="13458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“I’d like file X.html please”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B71248-AD12-4241-98F8-89D26F07F8C7}"/>
              </a:ext>
            </a:extLst>
          </p:cNvPr>
          <p:cNvSpPr txBox="1"/>
          <p:nvPr/>
        </p:nvSpPr>
        <p:spPr>
          <a:xfrm>
            <a:off x="149247" y="3883212"/>
            <a:ext cx="1737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Connecting to the IP of the server…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2BE89B-D9C9-4CFD-B237-241523493BE8}"/>
              </a:ext>
            </a:extLst>
          </p:cNvPr>
          <p:cNvSpPr txBox="1"/>
          <p:nvPr/>
        </p:nvSpPr>
        <p:spPr>
          <a:xfrm>
            <a:off x="149247" y="3144548"/>
            <a:ext cx="19553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 headers so that dest knows it’s an HTTP request 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8C1D1C-EC3E-4764-8196-EE717251EE88}"/>
              </a:ext>
            </a:extLst>
          </p:cNvPr>
          <p:cNvSpPr txBox="1"/>
          <p:nvPr/>
        </p:nvSpPr>
        <p:spPr>
          <a:xfrm>
            <a:off x="7850" y="4453043"/>
            <a:ext cx="1667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Set up connection to send bits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1A0E3D-F1C9-4F3E-9386-4DC508C71266}"/>
              </a:ext>
            </a:extLst>
          </p:cNvPr>
          <p:cNvSpPr/>
          <p:nvPr/>
        </p:nvSpPr>
        <p:spPr>
          <a:xfrm>
            <a:off x="3848282" y="5958841"/>
            <a:ext cx="1590654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Headers + Content: </a:t>
            </a:r>
          </a:p>
          <a:p>
            <a:r>
              <a:rPr lang="en-US" sz="1200" dirty="0"/>
              <a:t>010010011</a:t>
            </a:r>
            <a:br>
              <a:rPr lang="en-US" sz="1200" dirty="0"/>
            </a:br>
            <a:r>
              <a:rPr lang="en-US" sz="1200" dirty="0"/>
              <a:t>000000001…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024B8A-A866-412B-9505-88A221B3422E}"/>
              </a:ext>
            </a:extLst>
          </p:cNvPr>
          <p:cNvSpPr txBox="1"/>
          <p:nvPr/>
        </p:nvSpPr>
        <p:spPr>
          <a:xfrm>
            <a:off x="7850" y="5059620"/>
            <a:ext cx="1474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Transmit data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18E75E-3080-442C-B418-3C08D48A2338}"/>
              </a:ext>
            </a:extLst>
          </p:cNvPr>
          <p:cNvSpPr txBox="1"/>
          <p:nvPr/>
        </p:nvSpPr>
        <p:spPr>
          <a:xfrm>
            <a:off x="7903221" y="5221248"/>
            <a:ext cx="1474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Receive data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9D9DF9-1FAE-4EAF-8C9A-726703EFF6F2}"/>
              </a:ext>
            </a:extLst>
          </p:cNvPr>
          <p:cNvSpPr txBox="1"/>
          <p:nvPr/>
        </p:nvSpPr>
        <p:spPr>
          <a:xfrm>
            <a:off x="7936537" y="4123170"/>
            <a:ext cx="12628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Manage physical connection, collect data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E7391D-DCC4-4354-85A1-E10E2EEA445C}"/>
              </a:ext>
            </a:extLst>
          </p:cNvPr>
          <p:cNvSpPr txBox="1"/>
          <p:nvPr/>
        </p:nvSpPr>
        <p:spPr>
          <a:xfrm>
            <a:off x="7238704" y="3455979"/>
            <a:ext cx="2154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Pulls packets together, determines protocol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21577E6-659B-4BE5-ACE2-BC1CCA1202A7}"/>
              </a:ext>
            </a:extLst>
          </p:cNvPr>
          <p:cNvSpPr txBox="1"/>
          <p:nvPr/>
        </p:nvSpPr>
        <p:spPr>
          <a:xfrm>
            <a:off x="7024468" y="2520055"/>
            <a:ext cx="2154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Convert data bits to application text 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E89CFF-3C7C-45C1-9295-644EC361D275}"/>
              </a:ext>
            </a:extLst>
          </p:cNvPr>
          <p:cNvSpPr txBox="1"/>
          <p:nvPr/>
        </p:nvSpPr>
        <p:spPr>
          <a:xfrm>
            <a:off x="271070" y="2503966"/>
            <a:ext cx="1955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Convert application text data to bits</a:t>
            </a:r>
          </a:p>
        </p:txBody>
      </p:sp>
      <p:pic>
        <p:nvPicPr>
          <p:cNvPr id="26" name="Picture 6" descr="Image result for loading icon">
            <a:extLst>
              <a:ext uri="{FF2B5EF4-FFF2-40B4-BE49-F238E27FC236}">
                <a16:creationId xmlns:a16="http://schemas.microsoft.com/office/drawing/2014/main" id="{D51F2EEE-FFA8-498F-A483-E09A9449C54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14" y="1016302"/>
            <a:ext cx="1495066" cy="98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A517642-EE88-4C04-92F8-3755E98491E7}"/>
              </a:ext>
            </a:extLst>
          </p:cNvPr>
          <p:cNvSpPr txBox="1"/>
          <p:nvPr/>
        </p:nvSpPr>
        <p:spPr>
          <a:xfrm>
            <a:off x="6989159" y="1815249"/>
            <a:ext cx="1718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Request received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9DC9F3-0D4C-42BB-A411-4F9E2BAC3EF4}"/>
              </a:ext>
            </a:extLst>
          </p:cNvPr>
          <p:cNvSpPr/>
          <p:nvPr/>
        </p:nvSpPr>
        <p:spPr>
          <a:xfrm>
            <a:off x="6037526" y="6037246"/>
            <a:ext cx="3106474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1"/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Protocols used: HTTP, TCP, IP</a:t>
            </a:r>
          </a:p>
        </p:txBody>
      </p:sp>
    </p:spTree>
    <p:extLst>
      <p:ext uri="{BB962C8B-B14F-4D97-AF65-F5344CB8AC3E}">
        <p14:creationId xmlns:p14="http://schemas.microsoft.com/office/powerpoint/2010/main" val="251091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543800" cy="653854"/>
          </a:xfrm>
        </p:spPr>
        <p:txBody>
          <a:bodyPr>
            <a:normAutofit/>
          </a:bodyPr>
          <a:lstStyle/>
          <a:p>
            <a:r>
              <a:rPr lang="en-US" dirty="0"/>
              <a:t>Review HTML and OSI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87115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96A36B-C855-4745-A0FE-6B1F3D311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117" y="2169556"/>
            <a:ext cx="6582694" cy="38676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9A705C-9ED4-42D5-821F-82E9141A45EB}"/>
              </a:ext>
            </a:extLst>
          </p:cNvPr>
          <p:cNvSpPr/>
          <p:nvPr/>
        </p:nvSpPr>
        <p:spPr>
          <a:xfrm>
            <a:off x="2324912" y="1924795"/>
            <a:ext cx="1590654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8B960B-2F45-458F-B912-DD3A038F5ACE}"/>
              </a:ext>
            </a:extLst>
          </p:cNvPr>
          <p:cNvSpPr/>
          <p:nvPr/>
        </p:nvSpPr>
        <p:spPr>
          <a:xfrm>
            <a:off x="5396452" y="1934523"/>
            <a:ext cx="1590654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close up of a device&#10;&#10;Description generated with high confidence">
            <a:extLst>
              <a:ext uri="{FF2B5EF4-FFF2-40B4-BE49-F238E27FC236}">
                <a16:creationId xmlns:a16="http://schemas.microsoft.com/office/drawing/2014/main" id="{89519E63-0F5E-4FB5-ACD9-7F58CA06D1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 r="9116" b="18750"/>
          <a:stretch/>
        </p:blipFill>
        <p:spPr>
          <a:xfrm>
            <a:off x="2532453" y="1156925"/>
            <a:ext cx="1085269" cy="12139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7F30EF-68FC-40E7-91DF-5BCE419B92A9}"/>
              </a:ext>
            </a:extLst>
          </p:cNvPr>
          <p:cNvSpPr txBox="1"/>
          <p:nvPr/>
        </p:nvSpPr>
        <p:spPr>
          <a:xfrm>
            <a:off x="171142" y="832771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Response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B71248-AD12-4241-98F8-89D26F07F8C7}"/>
              </a:ext>
            </a:extLst>
          </p:cNvPr>
          <p:cNvSpPr txBox="1"/>
          <p:nvPr/>
        </p:nvSpPr>
        <p:spPr>
          <a:xfrm>
            <a:off x="149247" y="3883212"/>
            <a:ext cx="1737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Connecting to the IP of the client…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2BE89B-D9C9-4CFD-B237-241523493BE8}"/>
              </a:ext>
            </a:extLst>
          </p:cNvPr>
          <p:cNvSpPr txBox="1"/>
          <p:nvPr/>
        </p:nvSpPr>
        <p:spPr>
          <a:xfrm>
            <a:off x="149247" y="3144548"/>
            <a:ext cx="19553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 headers so that dest knows it’s an HTTP response 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8C1D1C-EC3E-4764-8196-EE717251EE88}"/>
              </a:ext>
            </a:extLst>
          </p:cNvPr>
          <p:cNvSpPr txBox="1"/>
          <p:nvPr/>
        </p:nvSpPr>
        <p:spPr>
          <a:xfrm>
            <a:off x="7850" y="4453043"/>
            <a:ext cx="1667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Set up connection to send bits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024B8A-A866-412B-9505-88A221B3422E}"/>
              </a:ext>
            </a:extLst>
          </p:cNvPr>
          <p:cNvSpPr txBox="1"/>
          <p:nvPr/>
        </p:nvSpPr>
        <p:spPr>
          <a:xfrm>
            <a:off x="7850" y="5059620"/>
            <a:ext cx="1474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Transmit data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E7391D-DCC4-4354-85A1-E10E2EEA445C}"/>
              </a:ext>
            </a:extLst>
          </p:cNvPr>
          <p:cNvSpPr txBox="1"/>
          <p:nvPr/>
        </p:nvSpPr>
        <p:spPr>
          <a:xfrm>
            <a:off x="7238704" y="3455979"/>
            <a:ext cx="2154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Pulls packets together, determines protocol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21577E6-659B-4BE5-ACE2-BC1CCA1202A7}"/>
              </a:ext>
            </a:extLst>
          </p:cNvPr>
          <p:cNvSpPr txBox="1"/>
          <p:nvPr/>
        </p:nvSpPr>
        <p:spPr>
          <a:xfrm>
            <a:off x="7038195" y="2658879"/>
            <a:ext cx="2154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Convert data bits to file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E89CFF-3C7C-45C1-9295-644EC361D275}"/>
              </a:ext>
            </a:extLst>
          </p:cNvPr>
          <p:cNvSpPr txBox="1"/>
          <p:nvPr/>
        </p:nvSpPr>
        <p:spPr>
          <a:xfrm>
            <a:off x="228600" y="2650055"/>
            <a:ext cx="1955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Convert file to bits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CE56D3D-8AE6-4335-8B15-798529D81F66}"/>
              </a:ext>
            </a:extLst>
          </p:cNvPr>
          <p:cNvSpPr/>
          <p:nvPr/>
        </p:nvSpPr>
        <p:spPr>
          <a:xfrm>
            <a:off x="1036294" y="1561065"/>
            <a:ext cx="13458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“Here’s file X.html !”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12C645-70AC-4E12-99CD-24AC330CAFEC}"/>
              </a:ext>
            </a:extLst>
          </p:cNvPr>
          <p:cNvSpPr/>
          <p:nvPr/>
        </p:nvSpPr>
        <p:spPr>
          <a:xfrm>
            <a:off x="6979103" y="1264800"/>
            <a:ext cx="184172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Application parses response X.html and renders web page</a:t>
            </a:r>
          </a:p>
        </p:txBody>
      </p:sp>
      <p:pic>
        <p:nvPicPr>
          <p:cNvPr id="34" name="Picture 6" descr="Image result for computer icon">
            <a:extLst>
              <a:ext uri="{FF2B5EF4-FFF2-40B4-BE49-F238E27FC236}">
                <a16:creationId xmlns:a16="http://schemas.microsoft.com/office/drawing/2014/main" id="{26EED0F2-8041-4AAA-9890-D20C26394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638" y="1152329"/>
            <a:ext cx="1345869" cy="134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FA0A83B-ECFF-4ED3-B330-6940046BA9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368635"/>
            <a:ext cx="403365" cy="43596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4AF8D16-9556-4B48-B48A-853D22CC6F31}"/>
              </a:ext>
            </a:extLst>
          </p:cNvPr>
          <p:cNvSpPr txBox="1"/>
          <p:nvPr/>
        </p:nvSpPr>
        <p:spPr>
          <a:xfrm>
            <a:off x="7903221" y="5221248"/>
            <a:ext cx="1474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Receive data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D5F398-AEDC-471F-A2DB-81F4F0C32559}"/>
              </a:ext>
            </a:extLst>
          </p:cNvPr>
          <p:cNvSpPr txBox="1"/>
          <p:nvPr/>
        </p:nvSpPr>
        <p:spPr>
          <a:xfrm>
            <a:off x="7936537" y="4123170"/>
            <a:ext cx="12628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Manage physical connection, collect data</a:t>
            </a:r>
          </a:p>
        </p:txBody>
      </p:sp>
    </p:spTree>
    <p:extLst>
      <p:ext uri="{BB962C8B-B14F-4D97-AF65-F5344CB8AC3E}">
        <p14:creationId xmlns:p14="http://schemas.microsoft.com/office/powerpoint/2010/main" val="51472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DC68B-22FE-4817-BEE3-75D9BF9E0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Recap</a:t>
            </a:r>
          </a:p>
        </p:txBody>
      </p:sp>
    </p:spTree>
    <p:extLst>
      <p:ext uri="{BB962C8B-B14F-4D97-AF65-F5344CB8AC3E}">
        <p14:creationId xmlns:p14="http://schemas.microsoft.com/office/powerpoint/2010/main" val="333433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95E16A-DA1E-4A90-ABAE-920CC38E11FC}"/>
              </a:ext>
            </a:extLst>
          </p:cNvPr>
          <p:cNvSpPr txBox="1"/>
          <p:nvPr/>
        </p:nvSpPr>
        <p:spPr>
          <a:xfrm>
            <a:off x="457200" y="838200"/>
            <a:ext cx="8153400" cy="4616648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100" b="1" dirty="0"/>
              <a:t>By the end of class, you will be able to:</a:t>
            </a:r>
            <a:endParaRPr lang="en-US" sz="2100" dirty="0"/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1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100" dirty="0"/>
              <a:t>Define Network and understand the principles by which computers communicate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1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100" dirty="0"/>
              <a:t>Define Protocol and their relevance in network communication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1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100" dirty="0"/>
              <a:t>Define OSI Model and explain each layer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1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100" dirty="0"/>
              <a:t>Map communication types and protocols to OSI Model layers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1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100" dirty="0"/>
              <a:t>Explain the steps of network communication in the context of the OSI Model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30299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87115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3"/>
              </a:rPr>
              <a:t>OSI Model as explained by ordering pizza</a:t>
            </a:r>
            <a:br>
              <a:rPr lang="en-US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4"/>
              </a:rPr>
              <a:t>TCP vs. OSI Model</a:t>
            </a:r>
            <a:endParaRPr lang="en-US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br>
              <a:rPr lang="en-US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41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/>
          <a:p>
            <a:r>
              <a:rPr lang="en-US" dirty="0"/>
              <a:t>Network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87115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 </a:t>
            </a:r>
            <a:r>
              <a:rPr lang="en-US" sz="26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network </a:t>
            </a:r>
            <a: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 a group of devices that can communicate.</a:t>
            </a:r>
          </a:p>
          <a:p>
            <a:pPr>
              <a:spcBef>
                <a:spcPts val="0"/>
              </a:spcBef>
            </a:pPr>
            <a:b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When devices are connected and communicate, they can share data. </a:t>
            </a: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b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athletic game, building&#10;&#10;Description generated with high confidence">
            <a:extLst>
              <a:ext uri="{FF2B5EF4-FFF2-40B4-BE49-F238E27FC236}">
                <a16:creationId xmlns:a16="http://schemas.microsoft.com/office/drawing/2014/main" id="{B5AE20B5-1F25-45AD-B17A-353CEA2F43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3" b="22135"/>
          <a:stretch/>
        </p:blipFill>
        <p:spPr>
          <a:xfrm>
            <a:off x="-14894" y="677710"/>
            <a:ext cx="9158894" cy="349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30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People Network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87115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br>
              <a:rPr lang="en-US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076" name="Picture 4" descr="Related image">
            <a:extLst>
              <a:ext uri="{FF2B5EF4-FFF2-40B4-BE49-F238E27FC236}">
                <a16:creationId xmlns:a16="http://schemas.microsoft.com/office/drawing/2014/main" id="{E362543A-B085-43FC-9772-478FF8A6A6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68"/>
          <a:stretch/>
        </p:blipFill>
        <p:spPr bwMode="auto">
          <a:xfrm>
            <a:off x="-2570432" y="838200"/>
            <a:ext cx="7142432" cy="393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79948C-EEF2-417D-88C6-27ED03167D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4" r="10871"/>
          <a:stretch/>
        </p:blipFill>
        <p:spPr>
          <a:xfrm>
            <a:off x="4953000" y="914400"/>
            <a:ext cx="4191000" cy="39346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3E9D9F-E4FA-48C5-A2AE-E8D11085B8EE}"/>
              </a:ext>
            </a:extLst>
          </p:cNvPr>
          <p:cNvSpPr txBox="1"/>
          <p:nvPr/>
        </p:nvSpPr>
        <p:spPr>
          <a:xfrm>
            <a:off x="216246" y="5016409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Almost everyone in the world is connected given enough “hops”</a:t>
            </a:r>
          </a:p>
        </p:txBody>
      </p:sp>
    </p:spTree>
    <p:extLst>
      <p:ext uri="{BB962C8B-B14F-4D97-AF65-F5344CB8AC3E}">
        <p14:creationId xmlns:p14="http://schemas.microsoft.com/office/powerpoint/2010/main" val="336758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Computer Network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87115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br>
              <a:rPr lang="en-US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Image result for computer network">
            <a:extLst>
              <a:ext uri="{FF2B5EF4-FFF2-40B4-BE49-F238E27FC236}">
                <a16:creationId xmlns:a16="http://schemas.microsoft.com/office/drawing/2014/main" id="{AB6578F1-9DFC-4A06-BF5D-FDC3CF0EC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8600" y="4114800"/>
            <a:ext cx="1595621" cy="2004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computer network">
            <a:extLst>
              <a:ext uri="{FF2B5EF4-FFF2-40B4-BE49-F238E27FC236}">
                <a16:creationId xmlns:a16="http://schemas.microsoft.com/office/drawing/2014/main" id="{2CF9A38D-8269-480D-B6FC-374FD0F4C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1150620"/>
            <a:ext cx="453390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C50B6559-BFE1-4C48-AC60-EF42B61BD592}"/>
              </a:ext>
            </a:extLst>
          </p:cNvPr>
          <p:cNvCxnSpPr>
            <a:cxnSpLocks/>
            <a:stCxn id="6146" idx="0"/>
          </p:cNvCxnSpPr>
          <p:nvPr/>
        </p:nvCxnSpPr>
        <p:spPr>
          <a:xfrm rot="16200000" flipH="1">
            <a:off x="4132705" y="1008505"/>
            <a:ext cx="838200" cy="7050790"/>
          </a:xfrm>
          <a:prstGeom prst="bentConnector4">
            <a:avLst>
              <a:gd name="adj1" fmla="val -27273"/>
              <a:gd name="adj2" fmla="val 55658"/>
            </a:avLst>
          </a:prstGeom>
          <a:ln w="38100">
            <a:solidFill>
              <a:srgbClr val="3FBAE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531927B-7A2B-4DBC-863D-AE91813CA72E}"/>
              </a:ext>
            </a:extLst>
          </p:cNvPr>
          <p:cNvSpPr txBox="1"/>
          <p:nvPr/>
        </p:nvSpPr>
        <p:spPr>
          <a:xfrm>
            <a:off x="152400" y="1447800"/>
            <a:ext cx="4038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The same is true for computers – the Internet is a giant network of connected computers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098040-EEC3-4526-8D67-66D8AAAED675}"/>
              </a:ext>
            </a:extLst>
          </p:cNvPr>
          <p:cNvSpPr txBox="1"/>
          <p:nvPr/>
        </p:nvSpPr>
        <p:spPr>
          <a:xfrm>
            <a:off x="2971800" y="5862320"/>
            <a:ext cx="6098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Map of how computers connect to one another, with one server broken out</a:t>
            </a:r>
          </a:p>
        </p:txBody>
      </p:sp>
    </p:spTree>
    <p:extLst>
      <p:ext uri="{BB962C8B-B14F-4D97-AF65-F5344CB8AC3E}">
        <p14:creationId xmlns:p14="http://schemas.microsoft.com/office/powerpoint/2010/main" val="45124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Connecting Computers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87115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br>
              <a:rPr lang="en-US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Related image">
            <a:extLst>
              <a:ext uri="{FF2B5EF4-FFF2-40B4-BE49-F238E27FC236}">
                <a16:creationId xmlns:a16="http://schemas.microsoft.com/office/drawing/2014/main" id="{6645ACA8-3D33-4C4E-B987-FC8858B7A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528" y="1337619"/>
            <a:ext cx="5096472" cy="418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1E5DB21-8A78-4922-92D1-46B695803472}"/>
              </a:ext>
            </a:extLst>
          </p:cNvPr>
          <p:cNvSpPr txBox="1">
            <a:spLocks/>
          </p:cNvSpPr>
          <p:nvPr/>
        </p:nvSpPr>
        <p:spPr>
          <a:xfrm>
            <a:off x="356293" y="1050827"/>
            <a:ext cx="32251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 Computer Network uses wired (and wireless) connections to transmit data between connected devices.</a:t>
            </a:r>
          </a:p>
          <a:p>
            <a:pPr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22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Devices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 Computers, Phones, Tablets … </a:t>
            </a:r>
          </a:p>
          <a:p>
            <a:pPr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22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Data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 Web Pages, Images, Videos, Music, Connection info …</a:t>
            </a:r>
          </a:p>
          <a:p>
            <a:pPr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B2C70D-AB0A-4AFF-877C-4B63C4BE2B32}"/>
              </a:ext>
            </a:extLst>
          </p:cNvPr>
          <p:cNvSpPr txBox="1">
            <a:spLocks/>
          </p:cNvSpPr>
          <p:nvPr/>
        </p:nvSpPr>
        <p:spPr>
          <a:xfrm>
            <a:off x="3895128" y="5585005"/>
            <a:ext cx="5401272" cy="558396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 data center with thousands of networked computers</a:t>
            </a:r>
          </a:p>
        </p:txBody>
      </p:sp>
    </p:spTree>
    <p:extLst>
      <p:ext uri="{BB962C8B-B14F-4D97-AF65-F5344CB8AC3E}">
        <p14:creationId xmlns:p14="http://schemas.microsoft.com/office/powerpoint/2010/main" val="358706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 Communication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87115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2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Network communication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is the sending of information between network connected devices.</a:t>
            </a:r>
          </a:p>
          <a:p>
            <a:pPr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Without a network, computers </a:t>
            </a:r>
          </a:p>
          <a:p>
            <a:pPr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aren’t be able to communicate. </a:t>
            </a:r>
          </a:p>
          <a:p>
            <a:pPr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Many common errors involve </a:t>
            </a:r>
            <a:b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problems with connection.</a:t>
            </a:r>
            <a:b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06810D-7A6B-460E-BCFA-95DC42B0D1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67703"/>
            <a:ext cx="4590297" cy="4590297"/>
          </a:xfrm>
          <a:prstGeom prst="rect">
            <a:avLst/>
          </a:prstGeom>
        </p:spPr>
      </p:pic>
      <p:pic>
        <p:nvPicPr>
          <p:cNvPr id="4098" name="Picture 2" descr="Image result for chrome network error">
            <a:extLst>
              <a:ext uri="{FF2B5EF4-FFF2-40B4-BE49-F238E27FC236}">
                <a16:creationId xmlns:a16="http://schemas.microsoft.com/office/drawing/2014/main" id="{0DEE6E9F-7599-4D9E-8B38-186C6321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580" y="3720194"/>
            <a:ext cx="4585580" cy="313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93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 Communication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A40DE1-6CBE-45FB-96B9-02A4959551FA}"/>
              </a:ext>
            </a:extLst>
          </p:cNvPr>
          <p:cNvSpPr txBox="1"/>
          <p:nvPr/>
        </p:nvSpPr>
        <p:spPr>
          <a:xfrm>
            <a:off x="969586" y="4992006"/>
            <a:ext cx="67207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Much of network communication happens between </a:t>
            </a:r>
            <a:r>
              <a:rPr lang="en-US" sz="2400" b="1" dirty="0"/>
              <a:t>clients</a:t>
            </a:r>
            <a:r>
              <a:rPr lang="en-US" sz="2400" dirty="0"/>
              <a:t> and </a:t>
            </a:r>
            <a:r>
              <a:rPr lang="en-US" sz="2400" b="1" dirty="0"/>
              <a:t>servers</a:t>
            </a:r>
          </a:p>
        </p:txBody>
      </p:sp>
      <p:pic>
        <p:nvPicPr>
          <p:cNvPr id="50" name="Picture 6" descr="Image result for computer icon">
            <a:extLst>
              <a:ext uri="{FF2B5EF4-FFF2-40B4-BE49-F238E27FC236}">
                <a16:creationId xmlns:a16="http://schemas.microsoft.com/office/drawing/2014/main" id="{14A3B792-ABD4-43F0-86BB-EFA1949184C3}"/>
              </a:ext>
            </a:extLst>
          </p:cNvPr>
          <p:cNvPicPr>
            <a:picLocks noChangeAspect="1" noChangeArrowheads="1"/>
          </p:cNvPicPr>
          <p:nvPr>
            <p:custDataLst>
              <p:custData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480" y="1777497"/>
            <a:ext cx="19431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 descr="A close up of a device&#10;&#10;Description generated with high confidence">
            <a:extLst>
              <a:ext uri="{FF2B5EF4-FFF2-40B4-BE49-F238E27FC236}">
                <a16:creationId xmlns:a16="http://schemas.microsoft.com/office/drawing/2014/main" id="{5FA6DACA-EFEB-4B57-8615-F88F28E8FE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 r="9116" b="18750"/>
          <a:stretch/>
        </p:blipFill>
        <p:spPr>
          <a:xfrm>
            <a:off x="6249582" y="1777497"/>
            <a:ext cx="1566859" cy="17526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604CF717-12A2-4972-AF76-FF51B60B27B9}"/>
              </a:ext>
            </a:extLst>
          </p:cNvPr>
          <p:cNvSpPr txBox="1"/>
          <p:nvPr/>
        </p:nvSpPr>
        <p:spPr>
          <a:xfrm>
            <a:off x="1520095" y="103499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Client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A5F0BF0-E881-4B9D-BBAE-A78940B11D80}"/>
              </a:ext>
            </a:extLst>
          </p:cNvPr>
          <p:cNvSpPr txBox="1"/>
          <p:nvPr/>
        </p:nvSpPr>
        <p:spPr>
          <a:xfrm>
            <a:off x="6581605" y="112440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6780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Image result for computer icon">
            <a:extLst>
              <a:ext uri="{FF2B5EF4-FFF2-40B4-BE49-F238E27FC236}">
                <a16:creationId xmlns:a16="http://schemas.microsoft.com/office/drawing/2014/main" id="{67C065DA-925D-44F4-8A24-2E3207B3E020}"/>
              </a:ext>
            </a:extLst>
          </p:cNvPr>
          <p:cNvPicPr>
            <a:picLocks noChangeAspect="1" noChangeArrowheads="1"/>
          </p:cNvPicPr>
          <p:nvPr>
            <p:custDataLst>
              <p:custData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480" y="1777497"/>
            <a:ext cx="19431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 Communication</a:t>
            </a:r>
          </a:p>
        </p:txBody>
      </p:sp>
      <p:pic>
        <p:nvPicPr>
          <p:cNvPr id="9241" name="Picture 9240" descr="A close up of a device&#10;&#10;Description generated with high confidence">
            <a:extLst>
              <a:ext uri="{FF2B5EF4-FFF2-40B4-BE49-F238E27FC236}">
                <a16:creationId xmlns:a16="http://schemas.microsoft.com/office/drawing/2014/main" id="{17CE51B7-11B8-4FA3-A699-D2437FCE57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 r="9116" b="18750"/>
          <a:stretch/>
        </p:blipFill>
        <p:spPr>
          <a:xfrm>
            <a:off x="6249582" y="1777497"/>
            <a:ext cx="1566859" cy="1752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36D3C8-1E2F-488C-9AE3-F882D870B792}"/>
              </a:ext>
            </a:extLst>
          </p:cNvPr>
          <p:cNvSpPr/>
          <p:nvPr/>
        </p:nvSpPr>
        <p:spPr>
          <a:xfrm>
            <a:off x="1933030" y="2544764"/>
            <a:ext cx="1981200" cy="1986280"/>
          </a:xfrm>
          <a:custGeom>
            <a:avLst/>
            <a:gdLst>
              <a:gd name="connsiteX0" fmla="*/ 0 w 1981200"/>
              <a:gd name="connsiteY0" fmla="*/ 0 h 1967997"/>
              <a:gd name="connsiteX1" fmla="*/ 1981200 w 1981200"/>
              <a:gd name="connsiteY1" fmla="*/ 0 h 1967997"/>
              <a:gd name="connsiteX2" fmla="*/ 1981200 w 1981200"/>
              <a:gd name="connsiteY2" fmla="*/ 1967997 h 1967997"/>
              <a:gd name="connsiteX3" fmla="*/ 0 w 1981200"/>
              <a:gd name="connsiteY3" fmla="*/ 1967997 h 1967997"/>
              <a:gd name="connsiteX4" fmla="*/ 0 w 1981200"/>
              <a:gd name="connsiteY4" fmla="*/ 0 h 1967997"/>
              <a:gd name="connsiteX0" fmla="*/ 0 w 1981200"/>
              <a:gd name="connsiteY0" fmla="*/ 0 h 1967997"/>
              <a:gd name="connsiteX1" fmla="*/ 1981200 w 1981200"/>
              <a:gd name="connsiteY1" fmla="*/ 0 h 1967997"/>
              <a:gd name="connsiteX2" fmla="*/ 1981200 w 1981200"/>
              <a:gd name="connsiteY2" fmla="*/ 1967997 h 1967997"/>
              <a:gd name="connsiteX3" fmla="*/ 1579880 w 1981200"/>
              <a:gd name="connsiteY3" fmla="*/ 1965960 h 1967997"/>
              <a:gd name="connsiteX4" fmla="*/ 0 w 1981200"/>
              <a:gd name="connsiteY4" fmla="*/ 1967997 h 1967997"/>
              <a:gd name="connsiteX5" fmla="*/ 0 w 1981200"/>
              <a:gd name="connsiteY5" fmla="*/ 0 h 1967997"/>
              <a:gd name="connsiteX0" fmla="*/ 0 w 1981200"/>
              <a:gd name="connsiteY0" fmla="*/ 0 h 1967997"/>
              <a:gd name="connsiteX1" fmla="*/ 1981200 w 1981200"/>
              <a:gd name="connsiteY1" fmla="*/ 0 h 1967997"/>
              <a:gd name="connsiteX2" fmla="*/ 1981200 w 1981200"/>
              <a:gd name="connsiteY2" fmla="*/ 1967997 h 1967997"/>
              <a:gd name="connsiteX3" fmla="*/ 1579880 w 1981200"/>
              <a:gd name="connsiteY3" fmla="*/ 1965960 h 1967997"/>
              <a:gd name="connsiteX4" fmla="*/ 0 w 1981200"/>
              <a:gd name="connsiteY4" fmla="*/ 1967997 h 1967997"/>
              <a:gd name="connsiteX5" fmla="*/ 0 w 1981200"/>
              <a:gd name="connsiteY5" fmla="*/ 0 h 1967997"/>
              <a:gd name="connsiteX0" fmla="*/ 0 w 1981200"/>
              <a:gd name="connsiteY0" fmla="*/ 0 h 1967997"/>
              <a:gd name="connsiteX1" fmla="*/ 1981200 w 1981200"/>
              <a:gd name="connsiteY1" fmla="*/ 0 h 1967997"/>
              <a:gd name="connsiteX2" fmla="*/ 1981200 w 1981200"/>
              <a:gd name="connsiteY2" fmla="*/ 1967997 h 1967997"/>
              <a:gd name="connsiteX3" fmla="*/ 990600 w 1981200"/>
              <a:gd name="connsiteY3" fmla="*/ 1965960 h 1967997"/>
              <a:gd name="connsiteX4" fmla="*/ 0 w 1981200"/>
              <a:gd name="connsiteY4" fmla="*/ 1967997 h 1967997"/>
              <a:gd name="connsiteX5" fmla="*/ 0 w 1981200"/>
              <a:gd name="connsiteY5" fmla="*/ 0 h 1967997"/>
              <a:gd name="connsiteX0" fmla="*/ 0 w 1981200"/>
              <a:gd name="connsiteY0" fmla="*/ 0 h 1986280"/>
              <a:gd name="connsiteX1" fmla="*/ 1981200 w 1981200"/>
              <a:gd name="connsiteY1" fmla="*/ 0 h 1986280"/>
              <a:gd name="connsiteX2" fmla="*/ 1981200 w 1981200"/>
              <a:gd name="connsiteY2" fmla="*/ 1967997 h 1986280"/>
              <a:gd name="connsiteX3" fmla="*/ 1529080 w 1981200"/>
              <a:gd name="connsiteY3" fmla="*/ 1986280 h 1986280"/>
              <a:gd name="connsiteX4" fmla="*/ 990600 w 1981200"/>
              <a:gd name="connsiteY4" fmla="*/ 1965960 h 1986280"/>
              <a:gd name="connsiteX5" fmla="*/ 0 w 1981200"/>
              <a:gd name="connsiteY5" fmla="*/ 1967997 h 1986280"/>
              <a:gd name="connsiteX6" fmla="*/ 0 w 1981200"/>
              <a:gd name="connsiteY6" fmla="*/ 0 h 198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81200" h="1986280">
                <a:moveTo>
                  <a:pt x="0" y="0"/>
                </a:moveTo>
                <a:lnTo>
                  <a:pt x="1981200" y="0"/>
                </a:lnTo>
                <a:lnTo>
                  <a:pt x="1981200" y="1967997"/>
                </a:lnTo>
                <a:lnTo>
                  <a:pt x="1529080" y="1986280"/>
                </a:lnTo>
                <a:lnTo>
                  <a:pt x="990600" y="1965960"/>
                </a:lnTo>
                <a:lnTo>
                  <a:pt x="0" y="196799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09D884E-393A-4C42-8994-A96E75A12A9F}"/>
              </a:ext>
            </a:extLst>
          </p:cNvPr>
          <p:cNvSpPr txBox="1"/>
          <p:nvPr/>
        </p:nvSpPr>
        <p:spPr>
          <a:xfrm>
            <a:off x="1520095" y="103499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Client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B6B4EE-2F39-4609-8A42-21D0E4F44773}"/>
              </a:ext>
            </a:extLst>
          </p:cNvPr>
          <p:cNvSpPr txBox="1"/>
          <p:nvPr/>
        </p:nvSpPr>
        <p:spPr>
          <a:xfrm>
            <a:off x="6581605" y="112440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Server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F71C5E-B406-4BC1-9566-D9634924C130}"/>
              </a:ext>
            </a:extLst>
          </p:cNvPr>
          <p:cNvSpPr txBox="1"/>
          <p:nvPr/>
        </p:nvSpPr>
        <p:spPr>
          <a:xfrm>
            <a:off x="463744" y="4013133"/>
            <a:ext cx="38034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Clients can be anything!</a:t>
            </a:r>
            <a:r>
              <a:rPr lang="en-US" sz="2000" dirty="0"/>
              <a:t> Computers, phones, cameras… anything network connected!</a:t>
            </a:r>
          </a:p>
          <a:p>
            <a:endParaRPr lang="en-US" sz="2000" dirty="0"/>
          </a:p>
          <a:p>
            <a:r>
              <a:rPr lang="en-US" sz="2000" dirty="0"/>
              <a:t>They may request files, maps, web pages, weather data, …. the list goes 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8B01D1-FA79-4F22-B91F-9ADA13015E98}"/>
              </a:ext>
            </a:extLst>
          </p:cNvPr>
          <p:cNvSpPr txBox="1"/>
          <p:nvPr/>
        </p:nvSpPr>
        <p:spPr>
          <a:xfrm>
            <a:off x="4978882" y="4015170"/>
            <a:ext cx="41082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Servers can be anywhere! </a:t>
            </a:r>
            <a:br>
              <a:rPr lang="en-US" sz="2000" dirty="0"/>
            </a:br>
            <a:r>
              <a:rPr lang="en-US" sz="2000" dirty="0"/>
              <a:t>But … they are usually a computer in a warehouse somewhere.</a:t>
            </a:r>
          </a:p>
          <a:p>
            <a:endParaRPr lang="en-US" sz="2000" dirty="0"/>
          </a:p>
          <a:p>
            <a:r>
              <a:rPr lang="en-US" sz="2000" dirty="0"/>
              <a:t>They can respond to clients, communicate with databases, do complex calculations, and more.</a:t>
            </a:r>
          </a:p>
        </p:txBody>
      </p:sp>
    </p:spTree>
    <p:extLst>
      <p:ext uri="{BB962C8B-B14F-4D97-AF65-F5344CB8AC3E}">
        <p14:creationId xmlns:p14="http://schemas.microsoft.com/office/powerpoint/2010/main" val="149418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 Communication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A40DE1-6CBE-45FB-96B9-02A4959551FA}"/>
              </a:ext>
            </a:extLst>
          </p:cNvPr>
          <p:cNvSpPr txBox="1"/>
          <p:nvPr/>
        </p:nvSpPr>
        <p:spPr>
          <a:xfrm>
            <a:off x="1095715" y="5726800"/>
            <a:ext cx="6774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Clients and servers communicate back and forth</a:t>
            </a:r>
          </a:p>
        </p:txBody>
      </p:sp>
      <p:cxnSp>
        <p:nvCxnSpPr>
          <p:cNvPr id="9251" name="Connector: Elbow 9250">
            <a:extLst>
              <a:ext uri="{FF2B5EF4-FFF2-40B4-BE49-F238E27FC236}">
                <a16:creationId xmlns:a16="http://schemas.microsoft.com/office/drawing/2014/main" id="{3A692D15-9973-4468-883D-761258DCC154}"/>
              </a:ext>
            </a:extLst>
          </p:cNvPr>
          <p:cNvCxnSpPr>
            <a:cxnSpLocks/>
            <a:stCxn id="50" idx="2"/>
            <a:endCxn id="51" idx="2"/>
          </p:cNvCxnSpPr>
          <p:nvPr/>
        </p:nvCxnSpPr>
        <p:spPr>
          <a:xfrm rot="5400000" flipH="1" flipV="1">
            <a:off x="4387771" y="1075356"/>
            <a:ext cx="190500" cy="5099982"/>
          </a:xfrm>
          <a:prstGeom prst="bentConnector3">
            <a:avLst>
              <a:gd name="adj1" fmla="val -909333"/>
            </a:avLst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 descr="Image result for computer icon">
            <a:extLst>
              <a:ext uri="{FF2B5EF4-FFF2-40B4-BE49-F238E27FC236}">
                <a16:creationId xmlns:a16="http://schemas.microsoft.com/office/drawing/2014/main" id="{14A3B792-ABD4-43F0-86BB-EFA1949184C3}"/>
              </a:ext>
            </a:extLst>
          </p:cNvPr>
          <p:cNvPicPr>
            <a:picLocks noChangeAspect="1" noChangeArrowheads="1"/>
          </p:cNvPicPr>
          <p:nvPr>
            <p:custDataLst>
              <p:custData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480" y="1777497"/>
            <a:ext cx="19431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 descr="A close up of a device&#10;&#10;Description generated with high confidence">
            <a:extLst>
              <a:ext uri="{FF2B5EF4-FFF2-40B4-BE49-F238E27FC236}">
                <a16:creationId xmlns:a16="http://schemas.microsoft.com/office/drawing/2014/main" id="{5FA6DACA-EFEB-4B57-8615-F88F28E8FE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 r="9116" b="18750"/>
          <a:stretch/>
        </p:blipFill>
        <p:spPr>
          <a:xfrm>
            <a:off x="6249582" y="1777497"/>
            <a:ext cx="1566859" cy="17526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604CF717-12A2-4972-AF76-FF51B60B27B9}"/>
              </a:ext>
            </a:extLst>
          </p:cNvPr>
          <p:cNvSpPr txBox="1"/>
          <p:nvPr/>
        </p:nvSpPr>
        <p:spPr>
          <a:xfrm>
            <a:off x="1520095" y="103499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Client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A5F0BF0-E881-4B9D-BBAE-A78940B11D80}"/>
              </a:ext>
            </a:extLst>
          </p:cNvPr>
          <p:cNvSpPr txBox="1"/>
          <p:nvPr/>
        </p:nvSpPr>
        <p:spPr>
          <a:xfrm>
            <a:off x="6581605" y="112440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89317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 descr="Image result for iot device icon">
            <a:extLst>
              <a:ext uri="{FF2B5EF4-FFF2-40B4-BE49-F238E27FC236}">
                <a16:creationId xmlns:a16="http://schemas.microsoft.com/office/drawing/2014/main" id="{9FE08462-86C3-462F-9E60-DCB909259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632" y="2727456"/>
            <a:ext cx="1986280" cy="198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 Communication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A40DE1-6CBE-45FB-96B9-02A4959551FA}"/>
              </a:ext>
            </a:extLst>
          </p:cNvPr>
          <p:cNvSpPr txBox="1"/>
          <p:nvPr/>
        </p:nvSpPr>
        <p:spPr>
          <a:xfrm>
            <a:off x="688565" y="5663696"/>
            <a:ext cx="776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Often, multiple clients communicate with a single server</a:t>
            </a:r>
          </a:p>
        </p:txBody>
      </p:sp>
      <p:pic>
        <p:nvPicPr>
          <p:cNvPr id="9241" name="Picture 9240" descr="A close up of a device&#10;&#10;Description generated with high confidence">
            <a:extLst>
              <a:ext uri="{FF2B5EF4-FFF2-40B4-BE49-F238E27FC236}">
                <a16:creationId xmlns:a16="http://schemas.microsoft.com/office/drawing/2014/main" id="{17CE51B7-11B8-4FA3-A699-D2437FCE57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 r="9116" b="18750"/>
          <a:stretch/>
        </p:blipFill>
        <p:spPr>
          <a:xfrm>
            <a:off x="7043741" y="1967997"/>
            <a:ext cx="1566859" cy="1752600"/>
          </a:xfrm>
          <a:prstGeom prst="rect">
            <a:avLst/>
          </a:prstGeom>
        </p:spPr>
      </p:pic>
      <p:cxnSp>
        <p:nvCxnSpPr>
          <p:cNvPr id="9251" name="Connector: Elbow 9250">
            <a:extLst>
              <a:ext uri="{FF2B5EF4-FFF2-40B4-BE49-F238E27FC236}">
                <a16:creationId xmlns:a16="http://schemas.microsoft.com/office/drawing/2014/main" id="{3A692D15-9973-4468-883D-761258DCC154}"/>
              </a:ext>
            </a:extLst>
          </p:cNvPr>
          <p:cNvCxnSpPr>
            <a:cxnSpLocks/>
            <a:endCxn id="9241" idx="2"/>
          </p:cNvCxnSpPr>
          <p:nvPr/>
        </p:nvCxnSpPr>
        <p:spPr>
          <a:xfrm rot="5400000" flipH="1" flipV="1">
            <a:off x="4322380" y="560266"/>
            <a:ext cx="344460" cy="6665121"/>
          </a:xfrm>
          <a:prstGeom prst="bentConnector3">
            <a:avLst>
              <a:gd name="adj1" fmla="val -373118"/>
            </a:avLst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B36D3C8-1E2F-488C-9AE3-F882D870B792}"/>
              </a:ext>
            </a:extLst>
          </p:cNvPr>
          <p:cNvSpPr/>
          <p:nvPr/>
        </p:nvSpPr>
        <p:spPr>
          <a:xfrm>
            <a:off x="1933030" y="2544764"/>
            <a:ext cx="1981200" cy="1986280"/>
          </a:xfrm>
          <a:custGeom>
            <a:avLst/>
            <a:gdLst>
              <a:gd name="connsiteX0" fmla="*/ 0 w 1981200"/>
              <a:gd name="connsiteY0" fmla="*/ 0 h 1967997"/>
              <a:gd name="connsiteX1" fmla="*/ 1981200 w 1981200"/>
              <a:gd name="connsiteY1" fmla="*/ 0 h 1967997"/>
              <a:gd name="connsiteX2" fmla="*/ 1981200 w 1981200"/>
              <a:gd name="connsiteY2" fmla="*/ 1967997 h 1967997"/>
              <a:gd name="connsiteX3" fmla="*/ 0 w 1981200"/>
              <a:gd name="connsiteY3" fmla="*/ 1967997 h 1967997"/>
              <a:gd name="connsiteX4" fmla="*/ 0 w 1981200"/>
              <a:gd name="connsiteY4" fmla="*/ 0 h 1967997"/>
              <a:gd name="connsiteX0" fmla="*/ 0 w 1981200"/>
              <a:gd name="connsiteY0" fmla="*/ 0 h 1967997"/>
              <a:gd name="connsiteX1" fmla="*/ 1981200 w 1981200"/>
              <a:gd name="connsiteY1" fmla="*/ 0 h 1967997"/>
              <a:gd name="connsiteX2" fmla="*/ 1981200 w 1981200"/>
              <a:gd name="connsiteY2" fmla="*/ 1967997 h 1967997"/>
              <a:gd name="connsiteX3" fmla="*/ 1579880 w 1981200"/>
              <a:gd name="connsiteY3" fmla="*/ 1965960 h 1967997"/>
              <a:gd name="connsiteX4" fmla="*/ 0 w 1981200"/>
              <a:gd name="connsiteY4" fmla="*/ 1967997 h 1967997"/>
              <a:gd name="connsiteX5" fmla="*/ 0 w 1981200"/>
              <a:gd name="connsiteY5" fmla="*/ 0 h 1967997"/>
              <a:gd name="connsiteX0" fmla="*/ 0 w 1981200"/>
              <a:gd name="connsiteY0" fmla="*/ 0 h 1967997"/>
              <a:gd name="connsiteX1" fmla="*/ 1981200 w 1981200"/>
              <a:gd name="connsiteY1" fmla="*/ 0 h 1967997"/>
              <a:gd name="connsiteX2" fmla="*/ 1981200 w 1981200"/>
              <a:gd name="connsiteY2" fmla="*/ 1967997 h 1967997"/>
              <a:gd name="connsiteX3" fmla="*/ 1579880 w 1981200"/>
              <a:gd name="connsiteY3" fmla="*/ 1965960 h 1967997"/>
              <a:gd name="connsiteX4" fmla="*/ 0 w 1981200"/>
              <a:gd name="connsiteY4" fmla="*/ 1967997 h 1967997"/>
              <a:gd name="connsiteX5" fmla="*/ 0 w 1981200"/>
              <a:gd name="connsiteY5" fmla="*/ 0 h 1967997"/>
              <a:gd name="connsiteX0" fmla="*/ 0 w 1981200"/>
              <a:gd name="connsiteY0" fmla="*/ 0 h 1967997"/>
              <a:gd name="connsiteX1" fmla="*/ 1981200 w 1981200"/>
              <a:gd name="connsiteY1" fmla="*/ 0 h 1967997"/>
              <a:gd name="connsiteX2" fmla="*/ 1981200 w 1981200"/>
              <a:gd name="connsiteY2" fmla="*/ 1967997 h 1967997"/>
              <a:gd name="connsiteX3" fmla="*/ 990600 w 1981200"/>
              <a:gd name="connsiteY3" fmla="*/ 1965960 h 1967997"/>
              <a:gd name="connsiteX4" fmla="*/ 0 w 1981200"/>
              <a:gd name="connsiteY4" fmla="*/ 1967997 h 1967997"/>
              <a:gd name="connsiteX5" fmla="*/ 0 w 1981200"/>
              <a:gd name="connsiteY5" fmla="*/ 0 h 1967997"/>
              <a:gd name="connsiteX0" fmla="*/ 0 w 1981200"/>
              <a:gd name="connsiteY0" fmla="*/ 0 h 1986280"/>
              <a:gd name="connsiteX1" fmla="*/ 1981200 w 1981200"/>
              <a:gd name="connsiteY1" fmla="*/ 0 h 1986280"/>
              <a:gd name="connsiteX2" fmla="*/ 1981200 w 1981200"/>
              <a:gd name="connsiteY2" fmla="*/ 1967997 h 1986280"/>
              <a:gd name="connsiteX3" fmla="*/ 1529080 w 1981200"/>
              <a:gd name="connsiteY3" fmla="*/ 1986280 h 1986280"/>
              <a:gd name="connsiteX4" fmla="*/ 990600 w 1981200"/>
              <a:gd name="connsiteY4" fmla="*/ 1965960 h 1986280"/>
              <a:gd name="connsiteX5" fmla="*/ 0 w 1981200"/>
              <a:gd name="connsiteY5" fmla="*/ 1967997 h 1986280"/>
              <a:gd name="connsiteX6" fmla="*/ 0 w 1981200"/>
              <a:gd name="connsiteY6" fmla="*/ 0 h 198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81200" h="1986280">
                <a:moveTo>
                  <a:pt x="0" y="0"/>
                </a:moveTo>
                <a:lnTo>
                  <a:pt x="1981200" y="0"/>
                </a:lnTo>
                <a:lnTo>
                  <a:pt x="1981200" y="1967997"/>
                </a:lnTo>
                <a:lnTo>
                  <a:pt x="1529080" y="1986280"/>
                </a:lnTo>
                <a:lnTo>
                  <a:pt x="990600" y="1965960"/>
                </a:lnTo>
                <a:lnTo>
                  <a:pt x="0" y="196799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6" descr="Image result for computer icon">
            <a:extLst>
              <a:ext uri="{FF2B5EF4-FFF2-40B4-BE49-F238E27FC236}">
                <a16:creationId xmlns:a16="http://schemas.microsoft.com/office/drawing/2014/main" id="{0E6F2132-EBDE-4A6A-BD9D-E50F9A1D4BD0}"/>
              </a:ext>
            </a:extLst>
          </p:cNvPr>
          <p:cNvPicPr>
            <a:picLocks noChangeAspect="1" noChangeArrowheads="1"/>
          </p:cNvPicPr>
          <p:nvPr>
            <p:custDataLst>
              <p:custData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911357"/>
            <a:ext cx="19431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8807B380-4DB5-4C85-9DEA-6361B4FCCDA5}"/>
              </a:ext>
            </a:extLst>
          </p:cNvPr>
          <p:cNvCxnSpPr>
            <a:cxnSpLocks/>
            <a:stCxn id="9" idx="2"/>
            <a:endCxn id="9241" idx="2"/>
          </p:cNvCxnSpPr>
          <p:nvPr/>
        </p:nvCxnSpPr>
        <p:spPr>
          <a:xfrm rot="16200000" flipH="1">
            <a:off x="5100559" y="993985"/>
            <a:ext cx="866140" cy="4587083"/>
          </a:xfrm>
          <a:prstGeom prst="bentConnector3">
            <a:avLst>
              <a:gd name="adj1" fmla="val 261290"/>
            </a:avLst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636110A-313C-4C78-B3EF-7701CAA37E48}"/>
              </a:ext>
            </a:extLst>
          </p:cNvPr>
          <p:cNvCxnSpPr>
            <a:cxnSpLocks/>
            <a:endCxn id="9241" idx="2"/>
          </p:cNvCxnSpPr>
          <p:nvPr/>
        </p:nvCxnSpPr>
        <p:spPr>
          <a:xfrm rot="5400000" flipH="1" flipV="1">
            <a:off x="6105607" y="2818849"/>
            <a:ext cx="819815" cy="2623311"/>
          </a:xfrm>
          <a:prstGeom prst="bentConnector3">
            <a:avLst>
              <a:gd name="adj1" fmla="val -45234"/>
            </a:avLst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Image result for cellphone icon">
            <a:extLst>
              <a:ext uri="{FF2B5EF4-FFF2-40B4-BE49-F238E27FC236}">
                <a16:creationId xmlns:a16="http://schemas.microsoft.com/office/drawing/2014/main" id="{3A2A7D6D-3006-48A9-B8A2-6D5198887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48" y="2252493"/>
            <a:ext cx="1752601" cy="175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50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/>
          <a:p>
            <a:r>
              <a:rPr lang="en-US" dirty="0"/>
              <a:t>Welcome Back!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1143000"/>
            <a:ext cx="87115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ctr">
              <a:spcBef>
                <a:spcPts val="0"/>
              </a:spcBef>
            </a:pPr>
            <a: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 … where are we again?</a:t>
            </a: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b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8" name="Picture 7" descr="A close up of a street sign on a pole&#10;&#10;Description generated with very high confidence">
            <a:extLst>
              <a:ext uri="{FF2B5EF4-FFF2-40B4-BE49-F238E27FC236}">
                <a16:creationId xmlns:a16="http://schemas.microsoft.com/office/drawing/2014/main" id="{A8BA92D1-B1A0-4378-AD61-FD8A03E43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37" y="947436"/>
            <a:ext cx="9151937" cy="408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3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 Communication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87115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2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Client/Server Model</a:t>
            </a:r>
            <a:b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Related image">
            <a:extLst>
              <a:ext uri="{FF2B5EF4-FFF2-40B4-BE49-F238E27FC236}">
                <a16:creationId xmlns:a16="http://schemas.microsoft.com/office/drawing/2014/main" id="{310F4C8C-AD1D-4FD8-B172-2B4090628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1905000"/>
            <a:ext cx="58420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18F2154-7F27-4A5E-BD57-3E9A94FFB6B9}"/>
              </a:ext>
            </a:extLst>
          </p:cNvPr>
          <p:cNvCxnSpPr/>
          <p:nvPr/>
        </p:nvCxnSpPr>
        <p:spPr>
          <a:xfrm flipH="1">
            <a:off x="4953000" y="1905000"/>
            <a:ext cx="822326" cy="1143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650B1AB-4D3D-4534-A81E-D3EEAAAAA29F}"/>
              </a:ext>
            </a:extLst>
          </p:cNvPr>
          <p:cNvSpPr txBox="1"/>
          <p:nvPr/>
        </p:nvSpPr>
        <p:spPr>
          <a:xfrm>
            <a:off x="5867400" y="1676400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Magic … for now</a:t>
            </a:r>
          </a:p>
        </p:txBody>
      </p:sp>
      <p:pic>
        <p:nvPicPr>
          <p:cNvPr id="8" name="Picture 4" descr="Image result for magic icon">
            <a:extLst>
              <a:ext uri="{FF2B5EF4-FFF2-40B4-BE49-F238E27FC236}">
                <a16:creationId xmlns:a16="http://schemas.microsoft.com/office/drawing/2014/main" id="{350F3A92-78CC-4BD7-A988-5E7B9368E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927" y="1547892"/>
            <a:ext cx="516237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50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 Communication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87115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2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Request/Response</a:t>
            </a: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9222" name="Picture 6" descr="Image result for computer icon">
            <a:extLst>
              <a:ext uri="{FF2B5EF4-FFF2-40B4-BE49-F238E27FC236}">
                <a16:creationId xmlns:a16="http://schemas.microsoft.com/office/drawing/2014/main" id="{67C065DA-925D-44F4-8A24-2E3207B3E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046" y="1485900"/>
            <a:ext cx="19431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A40DE1-6CBE-45FB-96B9-02A4959551FA}"/>
              </a:ext>
            </a:extLst>
          </p:cNvPr>
          <p:cNvSpPr txBox="1"/>
          <p:nvPr/>
        </p:nvSpPr>
        <p:spPr>
          <a:xfrm>
            <a:off x="2932442" y="5397222"/>
            <a:ext cx="330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server responds with data</a:t>
            </a:r>
          </a:p>
        </p:txBody>
      </p:sp>
      <p:pic>
        <p:nvPicPr>
          <p:cNvPr id="9241" name="Picture 9240" descr="A close up of a device&#10;&#10;Description generated with high confidence">
            <a:extLst>
              <a:ext uri="{FF2B5EF4-FFF2-40B4-BE49-F238E27FC236}">
                <a16:creationId xmlns:a16="http://schemas.microsoft.com/office/drawing/2014/main" id="{17CE51B7-11B8-4FA3-A699-D2437FCE57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 r="9116" b="18750"/>
          <a:stretch/>
        </p:blipFill>
        <p:spPr>
          <a:xfrm>
            <a:off x="6705600" y="1676400"/>
            <a:ext cx="1566859" cy="1752600"/>
          </a:xfrm>
          <a:prstGeom prst="rect">
            <a:avLst/>
          </a:prstGeom>
        </p:spPr>
      </p:pic>
      <p:cxnSp>
        <p:nvCxnSpPr>
          <p:cNvPr id="9251" name="Connector: Elbow 9250">
            <a:extLst>
              <a:ext uri="{FF2B5EF4-FFF2-40B4-BE49-F238E27FC236}">
                <a16:creationId xmlns:a16="http://schemas.microsoft.com/office/drawing/2014/main" id="{3A692D15-9973-4468-883D-761258DCC15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69460" y="185420"/>
            <a:ext cx="5080" cy="6492240"/>
          </a:xfrm>
          <a:prstGeom prst="bentConnector3">
            <a:avLst>
              <a:gd name="adj1" fmla="val -37700039"/>
            </a:avLst>
          </a:prstGeom>
          <a:ln w="571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BAA24064-DD67-4451-B165-A297A046EC1C}"/>
              </a:ext>
            </a:extLst>
          </p:cNvPr>
          <p:cNvCxnSpPr>
            <a:cxnSpLocks noChangeAspect="1"/>
          </p:cNvCxnSpPr>
          <p:nvPr/>
        </p:nvCxnSpPr>
        <p:spPr>
          <a:xfrm rot="16200000" flipV="1">
            <a:off x="4570033" y="916366"/>
            <a:ext cx="3933" cy="5029200"/>
          </a:xfrm>
          <a:prstGeom prst="bentConnector3">
            <a:avLst>
              <a:gd name="adj1" fmla="val -37700039"/>
            </a:avLst>
          </a:prstGeom>
          <a:ln w="571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76A2F210-8D1B-44E9-9282-6A28FD94DA38}"/>
              </a:ext>
            </a:extLst>
          </p:cNvPr>
          <p:cNvSpPr/>
          <p:nvPr/>
        </p:nvSpPr>
        <p:spPr>
          <a:xfrm>
            <a:off x="2100926" y="4495800"/>
            <a:ext cx="49653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client sends a request for info to the server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F3D2D80-623F-4D32-8D7B-ACCDD97B0226}"/>
              </a:ext>
            </a:extLst>
          </p:cNvPr>
          <p:cNvSpPr/>
          <p:nvPr/>
        </p:nvSpPr>
        <p:spPr>
          <a:xfrm>
            <a:off x="4382600" y="4135895"/>
            <a:ext cx="354092" cy="3540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1DB4C74-1764-4E39-AC57-68BD6A9F2EFC}"/>
              </a:ext>
            </a:extLst>
          </p:cNvPr>
          <p:cNvSpPr/>
          <p:nvPr/>
        </p:nvSpPr>
        <p:spPr>
          <a:xfrm>
            <a:off x="4406556" y="5789435"/>
            <a:ext cx="354092" cy="3540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7620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 Communication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87115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2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Request</a:t>
            </a: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9222" name="Picture 6" descr="Image result for computer icon">
            <a:extLst>
              <a:ext uri="{FF2B5EF4-FFF2-40B4-BE49-F238E27FC236}">
                <a16:creationId xmlns:a16="http://schemas.microsoft.com/office/drawing/2014/main" id="{67C065DA-925D-44F4-8A24-2E3207B3E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046" y="1485900"/>
            <a:ext cx="19431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BAA24064-DD67-4451-B165-A297A046EC1C}"/>
              </a:ext>
            </a:extLst>
          </p:cNvPr>
          <p:cNvCxnSpPr>
            <a:cxnSpLocks noChangeAspect="1"/>
          </p:cNvCxnSpPr>
          <p:nvPr/>
        </p:nvCxnSpPr>
        <p:spPr>
          <a:xfrm rot="16200000" flipV="1">
            <a:off x="4570033" y="916366"/>
            <a:ext cx="3933" cy="5029200"/>
          </a:xfrm>
          <a:prstGeom prst="bentConnector3">
            <a:avLst>
              <a:gd name="adj1" fmla="val -37700039"/>
            </a:avLst>
          </a:prstGeom>
          <a:ln w="571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C52C087-9F3C-4437-A32D-587654B72ADC}"/>
              </a:ext>
            </a:extLst>
          </p:cNvPr>
          <p:cNvSpPr/>
          <p:nvPr/>
        </p:nvSpPr>
        <p:spPr>
          <a:xfrm>
            <a:off x="3471802" y="4428814"/>
            <a:ext cx="22003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I’d like file X please</a:t>
            </a:r>
          </a:p>
        </p:txBody>
      </p:sp>
    </p:spTree>
    <p:extLst>
      <p:ext uri="{BB962C8B-B14F-4D97-AF65-F5344CB8AC3E}">
        <p14:creationId xmlns:p14="http://schemas.microsoft.com/office/powerpoint/2010/main" val="74314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 result for loading icon">
            <a:extLst>
              <a:ext uri="{FF2B5EF4-FFF2-40B4-BE49-F238E27FC236}">
                <a16:creationId xmlns:a16="http://schemas.microsoft.com/office/drawing/2014/main" id="{09D21273-8B9C-4092-9889-C68D8422064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567" y="885444"/>
            <a:ext cx="4200525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 Communication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87115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2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Response</a:t>
            </a: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A40DE1-6CBE-45FB-96B9-02A4959551FA}"/>
              </a:ext>
            </a:extLst>
          </p:cNvPr>
          <p:cNvSpPr txBox="1"/>
          <p:nvPr/>
        </p:nvSpPr>
        <p:spPr>
          <a:xfrm>
            <a:off x="4724400" y="1126325"/>
            <a:ext cx="3149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 me find file X for you…</a:t>
            </a:r>
          </a:p>
        </p:txBody>
      </p:sp>
      <p:pic>
        <p:nvPicPr>
          <p:cNvPr id="9241" name="Picture 9240" descr="A close up of a device&#10;&#10;Description generated with high confidence">
            <a:extLst>
              <a:ext uri="{FF2B5EF4-FFF2-40B4-BE49-F238E27FC236}">
                <a16:creationId xmlns:a16="http://schemas.microsoft.com/office/drawing/2014/main" id="{17CE51B7-11B8-4FA3-A699-D2437FCE57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 r="9116" b="18750"/>
          <a:stretch/>
        </p:blipFill>
        <p:spPr>
          <a:xfrm>
            <a:off x="6705600" y="1676400"/>
            <a:ext cx="1566859" cy="1752600"/>
          </a:xfrm>
          <a:prstGeom prst="rect">
            <a:avLst/>
          </a:prstGeom>
        </p:spPr>
      </p:pic>
      <p:pic>
        <p:nvPicPr>
          <p:cNvPr id="9" name="Picture 6" descr="Image result for computer icon">
            <a:extLst>
              <a:ext uri="{FF2B5EF4-FFF2-40B4-BE49-F238E27FC236}">
                <a16:creationId xmlns:a16="http://schemas.microsoft.com/office/drawing/2014/main" id="{A2B77187-FDAE-4931-BD2D-401C420B9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046" y="1485900"/>
            <a:ext cx="19431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7E168A8-605E-4914-B18F-4A1966BBE15A}"/>
              </a:ext>
            </a:extLst>
          </p:cNvPr>
          <p:cNvCxnSpPr>
            <a:cxnSpLocks noChangeAspect="1"/>
          </p:cNvCxnSpPr>
          <p:nvPr/>
        </p:nvCxnSpPr>
        <p:spPr>
          <a:xfrm rot="16200000" flipV="1">
            <a:off x="4570033" y="916366"/>
            <a:ext cx="3933" cy="5029200"/>
          </a:xfrm>
          <a:prstGeom prst="bentConnector3">
            <a:avLst>
              <a:gd name="adj1" fmla="val -37700039"/>
            </a:avLst>
          </a:prstGeom>
          <a:ln w="571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37BC82B-7071-4815-ABC6-37834B1E2792}"/>
              </a:ext>
            </a:extLst>
          </p:cNvPr>
          <p:cNvSpPr/>
          <p:nvPr/>
        </p:nvSpPr>
        <p:spPr>
          <a:xfrm>
            <a:off x="3471802" y="4428814"/>
            <a:ext cx="22003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I’d like file X please</a:t>
            </a:r>
          </a:p>
        </p:txBody>
      </p:sp>
    </p:spTree>
    <p:extLst>
      <p:ext uri="{BB962C8B-B14F-4D97-AF65-F5344CB8AC3E}">
        <p14:creationId xmlns:p14="http://schemas.microsoft.com/office/powerpoint/2010/main" val="296495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 Communication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87115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2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Response</a:t>
            </a: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A40DE1-6CBE-45FB-96B9-02A4959551FA}"/>
              </a:ext>
            </a:extLst>
          </p:cNvPr>
          <p:cNvSpPr txBox="1"/>
          <p:nvPr/>
        </p:nvSpPr>
        <p:spPr>
          <a:xfrm>
            <a:off x="3098985" y="5405895"/>
            <a:ext cx="2921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Here’s file X you asked for!</a:t>
            </a:r>
          </a:p>
        </p:txBody>
      </p:sp>
      <p:pic>
        <p:nvPicPr>
          <p:cNvPr id="9241" name="Picture 9240" descr="A close up of a device&#10;&#10;Description generated with high confidence">
            <a:extLst>
              <a:ext uri="{FF2B5EF4-FFF2-40B4-BE49-F238E27FC236}">
                <a16:creationId xmlns:a16="http://schemas.microsoft.com/office/drawing/2014/main" id="{17CE51B7-11B8-4FA3-A699-D2437FCE57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 r="9116" b="18750"/>
          <a:stretch/>
        </p:blipFill>
        <p:spPr>
          <a:xfrm>
            <a:off x="6705600" y="1676400"/>
            <a:ext cx="1566859" cy="1752600"/>
          </a:xfrm>
          <a:prstGeom prst="rect">
            <a:avLst/>
          </a:prstGeom>
        </p:spPr>
      </p:pic>
      <p:cxnSp>
        <p:nvCxnSpPr>
          <p:cNvPr id="9251" name="Connector: Elbow 9250">
            <a:extLst>
              <a:ext uri="{FF2B5EF4-FFF2-40B4-BE49-F238E27FC236}">
                <a16:creationId xmlns:a16="http://schemas.microsoft.com/office/drawing/2014/main" id="{3A692D15-9973-4468-883D-761258DCC15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69460" y="185420"/>
            <a:ext cx="5080" cy="6492240"/>
          </a:xfrm>
          <a:prstGeom prst="bentConnector3">
            <a:avLst>
              <a:gd name="adj1" fmla="val -37700039"/>
            </a:avLst>
          </a:prstGeom>
          <a:ln w="571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web page icon">
            <a:extLst>
              <a:ext uri="{FF2B5EF4-FFF2-40B4-BE49-F238E27FC236}">
                <a16:creationId xmlns:a16="http://schemas.microsoft.com/office/drawing/2014/main" id="{23C40226-9FFD-44DE-A395-FFD9A8829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675" y="5815398"/>
            <a:ext cx="526647" cy="52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Image result for computer icon">
            <a:extLst>
              <a:ext uri="{FF2B5EF4-FFF2-40B4-BE49-F238E27FC236}">
                <a16:creationId xmlns:a16="http://schemas.microsoft.com/office/drawing/2014/main" id="{9D9E7C65-A9CA-4877-94A2-8D8E13E76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046" y="1485900"/>
            <a:ext cx="19431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28B0C2C-EA8B-471E-A0CB-B7113A15B6CD}"/>
              </a:ext>
            </a:extLst>
          </p:cNvPr>
          <p:cNvCxnSpPr>
            <a:cxnSpLocks noChangeAspect="1"/>
          </p:cNvCxnSpPr>
          <p:nvPr/>
        </p:nvCxnSpPr>
        <p:spPr>
          <a:xfrm rot="16200000" flipV="1">
            <a:off x="4570033" y="916366"/>
            <a:ext cx="3933" cy="5029200"/>
          </a:xfrm>
          <a:prstGeom prst="bentConnector3">
            <a:avLst>
              <a:gd name="adj1" fmla="val -37700039"/>
            </a:avLst>
          </a:prstGeom>
          <a:ln w="571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1D0DBB3-6C6D-4FB7-A1AF-E51F52974ABE}"/>
              </a:ext>
            </a:extLst>
          </p:cNvPr>
          <p:cNvSpPr/>
          <p:nvPr/>
        </p:nvSpPr>
        <p:spPr>
          <a:xfrm>
            <a:off x="3471802" y="4428814"/>
            <a:ext cx="22003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I’d like file X please</a:t>
            </a:r>
          </a:p>
        </p:txBody>
      </p:sp>
    </p:spTree>
    <p:extLst>
      <p:ext uri="{BB962C8B-B14F-4D97-AF65-F5344CB8AC3E}">
        <p14:creationId xmlns:p14="http://schemas.microsoft.com/office/powerpoint/2010/main" val="205167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Request/Response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3E9D9F-E4FA-48C5-A2AE-E8D11085B8EE}"/>
              </a:ext>
            </a:extLst>
          </p:cNvPr>
          <p:cNvSpPr txBox="1"/>
          <p:nvPr/>
        </p:nvSpPr>
        <p:spPr>
          <a:xfrm>
            <a:off x="23661" y="4288753"/>
            <a:ext cx="32555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Actual process is … more in depth. </a:t>
            </a:r>
            <a:br>
              <a:rPr lang="en-US" sz="2400" dirty="0"/>
            </a:br>
            <a:r>
              <a:rPr lang="en-US" sz="2400" dirty="0"/>
              <a:t>Lots of </a:t>
            </a:r>
            <a:r>
              <a:rPr lang="en-US" sz="2400" i="1" dirty="0">
                <a:solidFill>
                  <a:srgbClr val="6CCCE6"/>
                </a:solidFill>
              </a:rPr>
              <a:t>magic</a:t>
            </a:r>
            <a:r>
              <a:rPr lang="en-US" sz="2400" dirty="0"/>
              <a:t> in our current understanding. </a:t>
            </a:r>
            <a:br>
              <a:rPr lang="en-US" sz="2400" dirty="0"/>
            </a:br>
            <a:r>
              <a:rPr lang="en-US" sz="2400" b="1" dirty="0"/>
              <a:t>But we’ll get there!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580027-558E-433C-99D4-FEBD37071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77" y="2133600"/>
            <a:ext cx="5004551" cy="29537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313F81A-8FDF-4DB4-8337-FA26C1FDC7BE}"/>
              </a:ext>
            </a:extLst>
          </p:cNvPr>
          <p:cNvSpPr txBox="1"/>
          <p:nvPr/>
        </p:nvSpPr>
        <p:spPr>
          <a:xfrm>
            <a:off x="4572000" y="1244792"/>
            <a:ext cx="2903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is this request made?</a:t>
            </a:r>
            <a:br>
              <a:rPr lang="en-US" dirty="0"/>
            </a:br>
            <a:r>
              <a:rPr lang="en-US" dirty="0"/>
              <a:t>How is it sent?</a:t>
            </a:r>
          </a:p>
        </p:txBody>
      </p:sp>
      <p:pic>
        <p:nvPicPr>
          <p:cNvPr id="2052" name="Picture 4" descr="Image result for magic icon">
            <a:extLst>
              <a:ext uri="{FF2B5EF4-FFF2-40B4-BE49-F238E27FC236}">
                <a16:creationId xmlns:a16="http://schemas.microsoft.com/office/drawing/2014/main" id="{17C3DED3-298C-4272-8D66-6DFED4B3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914400"/>
            <a:ext cx="338437" cy="34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122A16A-F446-45BC-A25B-AE0979255211}"/>
              </a:ext>
            </a:extLst>
          </p:cNvPr>
          <p:cNvSpPr txBox="1"/>
          <p:nvPr/>
        </p:nvSpPr>
        <p:spPr>
          <a:xfrm>
            <a:off x="6477000" y="5401270"/>
            <a:ext cx="24288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is this file found?</a:t>
            </a:r>
            <a:br>
              <a:rPr lang="en-US" dirty="0"/>
            </a:br>
            <a:r>
              <a:rPr lang="en-US" dirty="0"/>
              <a:t>How is it sent?</a:t>
            </a:r>
            <a:br>
              <a:rPr lang="en-US" dirty="0"/>
            </a:br>
            <a:endParaRPr lang="en-US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3CADA6C-CFCE-4D39-90A2-994ED4FE765B}"/>
              </a:ext>
            </a:extLst>
          </p:cNvPr>
          <p:cNvCxnSpPr>
            <a:cxnSpLocks/>
          </p:cNvCxnSpPr>
          <p:nvPr/>
        </p:nvCxnSpPr>
        <p:spPr>
          <a:xfrm>
            <a:off x="5780858" y="1981200"/>
            <a:ext cx="0" cy="172817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78B0A72-D78A-4844-867D-6895C8BF3485}"/>
              </a:ext>
            </a:extLst>
          </p:cNvPr>
          <p:cNvCxnSpPr>
            <a:cxnSpLocks/>
          </p:cNvCxnSpPr>
          <p:nvPr/>
        </p:nvCxnSpPr>
        <p:spPr>
          <a:xfrm flipH="1" flipV="1">
            <a:off x="6023679" y="4928555"/>
            <a:ext cx="834321" cy="42474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" descr="Image result for magic icon">
            <a:extLst>
              <a:ext uri="{FF2B5EF4-FFF2-40B4-BE49-F238E27FC236}">
                <a16:creationId xmlns:a16="http://schemas.microsoft.com/office/drawing/2014/main" id="{B6A0EA5D-B86E-4B5F-B99B-A0A5A45AA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58139" y="5039748"/>
            <a:ext cx="338437" cy="34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50B79BD-FBE3-4D74-B75B-511DF938F05D}"/>
              </a:ext>
            </a:extLst>
          </p:cNvPr>
          <p:cNvSpPr txBox="1"/>
          <p:nvPr/>
        </p:nvSpPr>
        <p:spPr>
          <a:xfrm>
            <a:off x="752176" y="1848339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does the client </a:t>
            </a:r>
            <a:br>
              <a:rPr lang="en-US" dirty="0"/>
            </a:br>
            <a:r>
              <a:rPr lang="en-US" dirty="0"/>
              <a:t>find the server, </a:t>
            </a:r>
            <a:br>
              <a:rPr lang="en-US" dirty="0"/>
            </a:br>
            <a:r>
              <a:rPr lang="en-US" dirty="0"/>
              <a:t>and vice-versa?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9ADF331-F280-4CC9-9657-42504F7CE7A7}"/>
              </a:ext>
            </a:extLst>
          </p:cNvPr>
          <p:cNvCxnSpPr>
            <a:cxnSpLocks/>
          </p:cNvCxnSpPr>
          <p:nvPr/>
        </p:nvCxnSpPr>
        <p:spPr>
          <a:xfrm>
            <a:off x="2702654" y="2370071"/>
            <a:ext cx="778261" cy="354865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4" descr="Image result for magic icon">
            <a:extLst>
              <a:ext uri="{FF2B5EF4-FFF2-40B4-BE49-F238E27FC236}">
                <a16:creationId xmlns:a16="http://schemas.microsoft.com/office/drawing/2014/main" id="{5EC6EA2F-8558-40F9-9843-5D667642F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838200" y="1524345"/>
            <a:ext cx="338437" cy="34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873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B98AA4E-D2A4-4A16-9545-A4BA047335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4760" y="953809"/>
            <a:ext cx="8114479" cy="49503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 Communication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16246" y="2590800"/>
            <a:ext cx="8711507" cy="17526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algn="ctr"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For now, focus on the high-level: it is </a:t>
            </a:r>
            <a:r>
              <a:rPr lang="en-US" sz="2400" b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critical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that you are able to explain how network communication works to people in the field (potential interviewers)</a:t>
            </a:r>
          </a:p>
        </p:txBody>
      </p:sp>
    </p:spTree>
    <p:extLst>
      <p:ext uri="{BB962C8B-B14F-4D97-AF65-F5344CB8AC3E}">
        <p14:creationId xmlns:p14="http://schemas.microsoft.com/office/powerpoint/2010/main" val="255209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F4DD7-857E-4FF3-92D4-D826E16ABC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00400" y="80936"/>
            <a:ext cx="5743729" cy="411480"/>
          </a:xfrm>
        </p:spPr>
        <p:txBody>
          <a:bodyPr/>
          <a:lstStyle/>
          <a:p>
            <a:r>
              <a:rPr lang="en-US" dirty="0"/>
              <a:t>Activity: Explaining Communication (10 min)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FE765AC-4BB9-4A42-9E9B-88110DC492D5}"/>
              </a:ext>
            </a:extLst>
          </p:cNvPr>
          <p:cNvSpPr txBox="1">
            <a:spLocks/>
          </p:cNvSpPr>
          <p:nvPr/>
        </p:nvSpPr>
        <p:spPr>
          <a:xfrm>
            <a:off x="228599" y="838200"/>
            <a:ext cx="8715529" cy="533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dirty="0"/>
              <a:t>With a partner, investigate and explain how each of the following might work in communicating over the network:</a:t>
            </a:r>
          </a:p>
          <a:p>
            <a:pPr marL="91440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File Transfer</a:t>
            </a:r>
          </a:p>
          <a:p>
            <a:pPr marL="91440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Email</a:t>
            </a:r>
          </a:p>
          <a:p>
            <a:pPr marL="91440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Web Page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endParaRPr lang="en-US" sz="1000" dirty="0"/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For each scenario, think about and try to explain each of the following: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Who is the client? The server?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What does the request look like? The response?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What work does the client do? The server?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What is being communicated?</a:t>
            </a:r>
          </a:p>
          <a:p>
            <a:pPr lvl="1">
              <a:lnSpc>
                <a:spcPct val="110000"/>
              </a:lnSpc>
            </a:pPr>
            <a:endParaRPr lang="en-US" dirty="0"/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Feel free to use a search engine to help you in your investigation!</a:t>
            </a:r>
          </a:p>
        </p:txBody>
      </p:sp>
    </p:spTree>
    <p:extLst>
      <p:ext uri="{BB962C8B-B14F-4D97-AF65-F5344CB8AC3E}">
        <p14:creationId xmlns:p14="http://schemas.microsoft.com/office/powerpoint/2010/main" val="331915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239000" cy="653854"/>
          </a:xfrm>
        </p:spPr>
        <p:txBody>
          <a:bodyPr>
            <a:normAutofit fontScale="90000"/>
          </a:bodyPr>
          <a:lstStyle/>
          <a:p>
            <a:r>
              <a:rPr lang="en-US" dirty="0"/>
              <a:t>Review Explaining Communication - File Transfer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87115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A40DE1-6CBE-45FB-96B9-02A4959551FA}"/>
              </a:ext>
            </a:extLst>
          </p:cNvPr>
          <p:cNvSpPr txBox="1"/>
          <p:nvPr/>
        </p:nvSpPr>
        <p:spPr>
          <a:xfrm>
            <a:off x="3098985" y="4758195"/>
            <a:ext cx="2921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Here’s file X you asked for!</a:t>
            </a:r>
          </a:p>
        </p:txBody>
      </p:sp>
      <p:pic>
        <p:nvPicPr>
          <p:cNvPr id="9241" name="Picture 9240" descr="A close up of a device&#10;&#10;Description generated with high confidence">
            <a:extLst>
              <a:ext uri="{FF2B5EF4-FFF2-40B4-BE49-F238E27FC236}">
                <a16:creationId xmlns:a16="http://schemas.microsoft.com/office/drawing/2014/main" id="{17CE51B7-11B8-4FA3-A699-D2437FCE57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 r="9116" b="18750"/>
          <a:stretch/>
        </p:blipFill>
        <p:spPr>
          <a:xfrm>
            <a:off x="6705600" y="1028700"/>
            <a:ext cx="1566859" cy="1752600"/>
          </a:xfrm>
          <a:prstGeom prst="rect">
            <a:avLst/>
          </a:prstGeom>
        </p:spPr>
      </p:pic>
      <p:cxnSp>
        <p:nvCxnSpPr>
          <p:cNvPr id="9251" name="Connector: Elbow 9250">
            <a:extLst>
              <a:ext uri="{FF2B5EF4-FFF2-40B4-BE49-F238E27FC236}">
                <a16:creationId xmlns:a16="http://schemas.microsoft.com/office/drawing/2014/main" id="{3A692D15-9973-4468-883D-761258DCC15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69460" y="-462280"/>
            <a:ext cx="5080" cy="6492240"/>
          </a:xfrm>
          <a:prstGeom prst="bentConnector3">
            <a:avLst>
              <a:gd name="adj1" fmla="val -37700039"/>
            </a:avLst>
          </a:prstGeom>
          <a:ln w="571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6" descr="Image result for computer icon">
            <a:extLst>
              <a:ext uri="{FF2B5EF4-FFF2-40B4-BE49-F238E27FC236}">
                <a16:creationId xmlns:a16="http://schemas.microsoft.com/office/drawing/2014/main" id="{9D9E7C65-A9CA-4877-94A2-8D8E13E76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046" y="838200"/>
            <a:ext cx="19431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28B0C2C-EA8B-471E-A0CB-B7113A15B6CD}"/>
              </a:ext>
            </a:extLst>
          </p:cNvPr>
          <p:cNvCxnSpPr>
            <a:cxnSpLocks noChangeAspect="1"/>
          </p:cNvCxnSpPr>
          <p:nvPr/>
        </p:nvCxnSpPr>
        <p:spPr>
          <a:xfrm rot="16200000" flipV="1">
            <a:off x="4570033" y="268666"/>
            <a:ext cx="3933" cy="5029200"/>
          </a:xfrm>
          <a:prstGeom prst="bentConnector3">
            <a:avLst>
              <a:gd name="adj1" fmla="val -37700039"/>
            </a:avLst>
          </a:prstGeom>
          <a:ln w="571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1D0DBB3-6C6D-4FB7-A1AF-E51F52974ABE}"/>
              </a:ext>
            </a:extLst>
          </p:cNvPr>
          <p:cNvSpPr/>
          <p:nvPr/>
        </p:nvSpPr>
        <p:spPr>
          <a:xfrm>
            <a:off x="3471802" y="3781114"/>
            <a:ext cx="22003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I’d like file X please</a:t>
            </a:r>
          </a:p>
        </p:txBody>
      </p:sp>
      <p:pic>
        <p:nvPicPr>
          <p:cNvPr id="6148" name="Picture 4" descr="Image result for cat computer">
            <a:extLst>
              <a:ext uri="{FF2B5EF4-FFF2-40B4-BE49-F238E27FC236}">
                <a16:creationId xmlns:a16="http://schemas.microsoft.com/office/drawing/2014/main" id="{AA126603-02F5-445F-8C5F-4D87A6319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520" y="4947574"/>
            <a:ext cx="16256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29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010400" cy="653854"/>
          </a:xfrm>
        </p:spPr>
        <p:txBody>
          <a:bodyPr>
            <a:normAutofit fontScale="90000"/>
          </a:bodyPr>
          <a:lstStyle/>
          <a:p>
            <a:r>
              <a:rPr lang="en-US" dirty="0"/>
              <a:t>Review Explaining Communication - Web Pages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6604E2-5A70-4162-8094-1CFCB180B9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75" r="12803"/>
          <a:stretch/>
        </p:blipFill>
        <p:spPr>
          <a:xfrm>
            <a:off x="571500" y="1143000"/>
            <a:ext cx="8001000" cy="473509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8990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blue background&#10;&#10;Description generated with high confidence">
            <a:extLst>
              <a:ext uri="{FF2B5EF4-FFF2-40B4-BE49-F238E27FC236}">
                <a16:creationId xmlns:a16="http://schemas.microsoft.com/office/drawing/2014/main" id="{582E2A9A-5EC7-4243-AA97-1D0F6A73D1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5" b="13753"/>
          <a:stretch/>
        </p:blipFill>
        <p:spPr>
          <a:xfrm>
            <a:off x="2142056" y="690424"/>
            <a:ext cx="9144000" cy="446079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4FB6895-DC0B-4FD1-B47B-9F410975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839200" cy="653854"/>
          </a:xfrm>
        </p:spPr>
        <p:txBody>
          <a:bodyPr>
            <a:normAutofit/>
          </a:bodyPr>
          <a:lstStyle/>
          <a:p>
            <a:r>
              <a:rPr lang="en-US" dirty="0"/>
              <a:t>Previously on Cybersecurity…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0B148-5990-4FE6-8F85-A871A26013C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2" b="11808"/>
          <a:stretch/>
        </p:blipFill>
        <p:spPr>
          <a:xfrm>
            <a:off x="-5799671" y="685800"/>
            <a:ext cx="9732644" cy="4460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A29534-161A-4477-9FC9-5BF566D9641C}"/>
              </a:ext>
            </a:extLst>
          </p:cNvPr>
          <p:cNvSpPr txBox="1"/>
          <p:nvPr/>
        </p:nvSpPr>
        <p:spPr>
          <a:xfrm>
            <a:off x="228600" y="5410200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Terminal, Python, Crypto</a:t>
            </a:r>
          </a:p>
        </p:txBody>
      </p:sp>
    </p:spTree>
    <p:extLst>
      <p:ext uri="{BB962C8B-B14F-4D97-AF65-F5344CB8AC3E}">
        <p14:creationId xmlns:p14="http://schemas.microsoft.com/office/powerpoint/2010/main" val="116894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6019800" cy="653854"/>
          </a:xfrm>
        </p:spPr>
        <p:txBody>
          <a:bodyPr>
            <a:normAutofit fontScale="90000"/>
          </a:bodyPr>
          <a:lstStyle/>
          <a:p>
            <a:r>
              <a:rPr lang="en-US" dirty="0"/>
              <a:t>Review Explaining Communication - Email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942177-2200-4565-A61D-62329C21AC43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87115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8" name="Picture 7" descr="A close up of a device&#10;&#10;Description generated with high confidence">
            <a:extLst>
              <a:ext uri="{FF2B5EF4-FFF2-40B4-BE49-F238E27FC236}">
                <a16:creationId xmlns:a16="http://schemas.microsoft.com/office/drawing/2014/main" id="{CE01FE30-93FB-41B7-A5FA-C66E1DD04A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 r="9116" b="18750"/>
          <a:stretch/>
        </p:blipFill>
        <p:spPr>
          <a:xfrm>
            <a:off x="3776215" y="2189457"/>
            <a:ext cx="1566859" cy="1752600"/>
          </a:xfrm>
          <a:prstGeom prst="rect">
            <a:avLst/>
          </a:prstGeom>
        </p:spPr>
      </p:pic>
      <p:pic>
        <p:nvPicPr>
          <p:cNvPr id="11" name="Picture 6" descr="Image result for computer icon">
            <a:extLst>
              <a:ext uri="{FF2B5EF4-FFF2-40B4-BE49-F238E27FC236}">
                <a16:creationId xmlns:a16="http://schemas.microsoft.com/office/drawing/2014/main" id="{5767FCC5-9430-48FB-9846-B65A112F9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046" y="1895528"/>
            <a:ext cx="19431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4348D5E-6ED5-4985-80CA-EA9B35C4D5E0}"/>
              </a:ext>
            </a:extLst>
          </p:cNvPr>
          <p:cNvCxnSpPr>
            <a:cxnSpLocks noChangeAspect="1"/>
          </p:cNvCxnSpPr>
          <p:nvPr/>
        </p:nvCxnSpPr>
        <p:spPr>
          <a:xfrm rot="16200000" flipV="1">
            <a:off x="3162058" y="2736173"/>
            <a:ext cx="1731" cy="2211035"/>
          </a:xfrm>
          <a:prstGeom prst="bentConnector3">
            <a:avLst>
              <a:gd name="adj1" fmla="val -37700039"/>
            </a:avLst>
          </a:prstGeom>
          <a:ln w="571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DD96B-36EF-43BC-B3A5-881101DA125D}"/>
              </a:ext>
            </a:extLst>
          </p:cNvPr>
          <p:cNvSpPr/>
          <p:nvPr/>
        </p:nvSpPr>
        <p:spPr>
          <a:xfrm>
            <a:off x="984043" y="1319342"/>
            <a:ext cx="17351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Client - Sender</a:t>
            </a:r>
            <a:br>
              <a:rPr lang="en-US" dirty="0"/>
            </a:br>
            <a:r>
              <a:rPr lang="en-US" dirty="0"/>
              <a:t>Nick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1A69A27-5CC2-4AB3-84CA-0F67F95F85FF}"/>
              </a:ext>
            </a:extLst>
          </p:cNvPr>
          <p:cNvCxnSpPr>
            <a:cxnSpLocks noChangeAspect="1"/>
          </p:cNvCxnSpPr>
          <p:nvPr/>
        </p:nvCxnSpPr>
        <p:spPr>
          <a:xfrm rot="16200000" flipV="1">
            <a:off x="5955500" y="2756545"/>
            <a:ext cx="1731" cy="2211035"/>
          </a:xfrm>
          <a:prstGeom prst="bentConnector3">
            <a:avLst>
              <a:gd name="adj1" fmla="val -37700039"/>
            </a:avLst>
          </a:prstGeom>
          <a:ln w="571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6" descr="Image result for computer icon">
            <a:extLst>
              <a:ext uri="{FF2B5EF4-FFF2-40B4-BE49-F238E27FC236}">
                <a16:creationId xmlns:a16="http://schemas.microsoft.com/office/drawing/2014/main" id="{507A38C9-3F0C-4CBD-897C-0683A8D1C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44" y="1998957"/>
            <a:ext cx="19431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D9FFD9A-2952-4146-B130-DA4B67784C89}"/>
              </a:ext>
            </a:extLst>
          </p:cNvPr>
          <p:cNvSpPr/>
          <p:nvPr/>
        </p:nvSpPr>
        <p:spPr>
          <a:xfrm>
            <a:off x="3887083" y="1527980"/>
            <a:ext cx="13451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Mail Server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8959FD9-863F-48C2-84FD-3B80CA950AF7}"/>
              </a:ext>
            </a:extLst>
          </p:cNvPr>
          <p:cNvSpPr/>
          <p:nvPr/>
        </p:nvSpPr>
        <p:spPr>
          <a:xfrm>
            <a:off x="6090333" y="1323322"/>
            <a:ext cx="1943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Client – Receiver</a:t>
            </a:r>
            <a:br>
              <a:rPr lang="en-US" dirty="0"/>
            </a:br>
            <a:r>
              <a:rPr lang="en-US" dirty="0"/>
              <a:t>Peleke </a:t>
            </a:r>
          </a:p>
        </p:txBody>
      </p:sp>
      <p:sp>
        <p:nvSpPr>
          <p:cNvPr id="19" name="AutoShape 2" descr="Image result for email icon flat">
            <a:extLst>
              <a:ext uri="{FF2B5EF4-FFF2-40B4-BE49-F238E27FC236}">
                <a16:creationId xmlns:a16="http://schemas.microsoft.com/office/drawing/2014/main" id="{D15FE9F9-E629-4909-9CB2-DF284037FEE9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4986040" y="-104518"/>
            <a:ext cx="45719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5124" name="Picture 4" descr="Image result for mail open icon">
            <a:extLst>
              <a:ext uri="{FF2B5EF4-FFF2-40B4-BE49-F238E27FC236}">
                <a16:creationId xmlns:a16="http://schemas.microsoft.com/office/drawing/2014/main" id="{8F5C4438-BEEE-4EB5-B237-3302AF3DB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75326" y="46863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mail close icon">
            <a:extLst>
              <a:ext uri="{FF2B5EF4-FFF2-40B4-BE49-F238E27FC236}">
                <a16:creationId xmlns:a16="http://schemas.microsoft.com/office/drawing/2014/main" id="{2F0FBF9D-FA33-4381-9190-288C63D11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96223" y="46482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455AB72-480F-433C-8B39-1FC8EF527D39}"/>
              </a:ext>
            </a:extLst>
          </p:cNvPr>
          <p:cNvSpPr/>
          <p:nvPr/>
        </p:nvSpPr>
        <p:spPr>
          <a:xfrm>
            <a:off x="1308674" y="2199074"/>
            <a:ext cx="1078926" cy="73866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600" dirty="0"/>
              <a:t>To: peleke@yo.yo</a:t>
            </a:r>
            <a:br>
              <a:rPr lang="en-US" sz="600" dirty="0"/>
            </a:br>
            <a:br>
              <a:rPr lang="en-US" sz="600" dirty="0"/>
            </a:br>
            <a:r>
              <a:rPr lang="en-US" sz="600" dirty="0"/>
              <a:t>From: nick@yo.yo</a:t>
            </a:r>
            <a:br>
              <a:rPr lang="en-US" sz="600" dirty="0"/>
            </a:br>
            <a:br>
              <a:rPr lang="en-US" sz="600" dirty="0"/>
            </a:br>
            <a:r>
              <a:rPr lang="en-US" sz="600" dirty="0"/>
              <a:t>Yo </a:t>
            </a:r>
            <a:r>
              <a:rPr lang="en-US" sz="600" dirty="0" err="1"/>
              <a:t>Yo</a:t>
            </a:r>
            <a:r>
              <a:rPr lang="en-US" sz="600" dirty="0"/>
              <a:t> </a:t>
            </a:r>
            <a:r>
              <a:rPr lang="en-US" sz="600" dirty="0" err="1"/>
              <a:t>Yo</a:t>
            </a:r>
            <a:r>
              <a:rPr lang="en-US" sz="600" dirty="0"/>
              <a:t>! How it go?</a:t>
            </a:r>
            <a:br>
              <a:rPr lang="en-US" sz="600" dirty="0"/>
            </a:br>
            <a:br>
              <a:rPr lang="en-US" sz="600" dirty="0"/>
            </a:br>
            <a:endParaRPr lang="en-US" sz="6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7F885DF-9A2F-46BD-92EA-82ADCB652773}"/>
              </a:ext>
            </a:extLst>
          </p:cNvPr>
          <p:cNvSpPr/>
          <p:nvPr/>
        </p:nvSpPr>
        <p:spPr>
          <a:xfrm>
            <a:off x="6547131" y="2286663"/>
            <a:ext cx="1078926" cy="73866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600" dirty="0"/>
              <a:t>To: peleke@yo.yo</a:t>
            </a:r>
            <a:br>
              <a:rPr lang="en-US" sz="600" dirty="0"/>
            </a:br>
            <a:br>
              <a:rPr lang="en-US" sz="600" dirty="0"/>
            </a:br>
            <a:r>
              <a:rPr lang="en-US" sz="600" dirty="0"/>
              <a:t>From: nick@yo.yo</a:t>
            </a:r>
            <a:br>
              <a:rPr lang="en-US" sz="600" dirty="0"/>
            </a:br>
            <a:br>
              <a:rPr lang="en-US" sz="600" dirty="0"/>
            </a:br>
            <a:r>
              <a:rPr lang="en-US" sz="600" dirty="0"/>
              <a:t>Yo </a:t>
            </a:r>
            <a:r>
              <a:rPr lang="en-US" sz="600" dirty="0" err="1"/>
              <a:t>Yo</a:t>
            </a:r>
            <a:r>
              <a:rPr lang="en-US" sz="600" dirty="0"/>
              <a:t> </a:t>
            </a:r>
            <a:r>
              <a:rPr lang="en-US" sz="600" dirty="0" err="1"/>
              <a:t>Yo</a:t>
            </a:r>
            <a:r>
              <a:rPr lang="en-US" sz="600" dirty="0"/>
              <a:t>! How it go?</a:t>
            </a:r>
            <a:br>
              <a:rPr lang="en-US" sz="600" dirty="0"/>
            </a:br>
            <a:br>
              <a:rPr lang="en-US" sz="600" dirty="0"/>
            </a:b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78496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696200" cy="653854"/>
          </a:xfrm>
        </p:spPr>
        <p:txBody>
          <a:bodyPr>
            <a:normAutofit/>
          </a:bodyPr>
          <a:lstStyle/>
          <a:p>
            <a:r>
              <a:rPr lang="en-US" dirty="0"/>
              <a:t>Review Explaining Communication - Email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942177-2200-4565-A61D-62329C21AC43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87115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8" name="Picture 7" descr="A close up of a device&#10;&#10;Description generated with high confidence">
            <a:extLst>
              <a:ext uri="{FF2B5EF4-FFF2-40B4-BE49-F238E27FC236}">
                <a16:creationId xmlns:a16="http://schemas.microsoft.com/office/drawing/2014/main" id="{CE01FE30-93FB-41B7-A5FA-C66E1DD04A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 r="9116" b="18750"/>
          <a:stretch/>
        </p:blipFill>
        <p:spPr>
          <a:xfrm>
            <a:off x="3138366" y="2140875"/>
            <a:ext cx="1566859" cy="1752600"/>
          </a:xfrm>
          <a:prstGeom prst="rect">
            <a:avLst/>
          </a:prstGeom>
        </p:spPr>
      </p:pic>
      <p:pic>
        <p:nvPicPr>
          <p:cNvPr id="11" name="Picture 6" descr="Image result for computer icon">
            <a:extLst>
              <a:ext uri="{FF2B5EF4-FFF2-40B4-BE49-F238E27FC236}">
                <a16:creationId xmlns:a16="http://schemas.microsoft.com/office/drawing/2014/main" id="{5767FCC5-9430-48FB-9846-B65A112F9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95528"/>
            <a:ext cx="19431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4348D5E-6ED5-4985-80CA-EA9B35C4D5E0}"/>
              </a:ext>
            </a:extLst>
          </p:cNvPr>
          <p:cNvCxnSpPr>
            <a:cxnSpLocks noChangeAspect="1"/>
          </p:cNvCxnSpPr>
          <p:nvPr/>
        </p:nvCxnSpPr>
        <p:spPr>
          <a:xfrm rot="16200000" flipV="1">
            <a:off x="2815412" y="2736173"/>
            <a:ext cx="1731" cy="2211035"/>
          </a:xfrm>
          <a:prstGeom prst="bentConnector3">
            <a:avLst>
              <a:gd name="adj1" fmla="val -37700039"/>
            </a:avLst>
          </a:prstGeom>
          <a:ln w="571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DD96B-36EF-43BC-B3A5-881101DA125D}"/>
              </a:ext>
            </a:extLst>
          </p:cNvPr>
          <p:cNvSpPr/>
          <p:nvPr/>
        </p:nvSpPr>
        <p:spPr>
          <a:xfrm>
            <a:off x="637397" y="1319342"/>
            <a:ext cx="17351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Client - Sender</a:t>
            </a:r>
            <a:br>
              <a:rPr lang="en-US" dirty="0"/>
            </a:br>
            <a:r>
              <a:rPr lang="en-US" dirty="0"/>
              <a:t>Nick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1A69A27-5CC2-4AB3-84CA-0F67F95F85FF}"/>
              </a:ext>
            </a:extLst>
          </p:cNvPr>
          <p:cNvCxnSpPr>
            <a:cxnSpLocks noChangeAspect="1"/>
          </p:cNvCxnSpPr>
          <p:nvPr/>
        </p:nvCxnSpPr>
        <p:spPr>
          <a:xfrm rot="16200000" flipV="1">
            <a:off x="6412700" y="2756545"/>
            <a:ext cx="1731" cy="2211035"/>
          </a:xfrm>
          <a:prstGeom prst="bentConnector3">
            <a:avLst>
              <a:gd name="adj1" fmla="val -37700039"/>
            </a:avLst>
          </a:prstGeom>
          <a:ln w="571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6" descr="Image result for computer icon">
            <a:extLst>
              <a:ext uri="{FF2B5EF4-FFF2-40B4-BE49-F238E27FC236}">
                <a16:creationId xmlns:a16="http://schemas.microsoft.com/office/drawing/2014/main" id="{507A38C9-3F0C-4CBD-897C-0683A8D1C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44" y="1998957"/>
            <a:ext cx="19431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D9FFD9A-2952-4146-B130-DA4B67784C89}"/>
              </a:ext>
            </a:extLst>
          </p:cNvPr>
          <p:cNvSpPr/>
          <p:nvPr/>
        </p:nvSpPr>
        <p:spPr>
          <a:xfrm>
            <a:off x="3803423" y="1520151"/>
            <a:ext cx="16969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Mail Server(s)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8959FD9-863F-48C2-84FD-3B80CA950AF7}"/>
              </a:ext>
            </a:extLst>
          </p:cNvPr>
          <p:cNvSpPr/>
          <p:nvPr/>
        </p:nvSpPr>
        <p:spPr>
          <a:xfrm>
            <a:off x="6547533" y="1323322"/>
            <a:ext cx="1943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Client – Receiver</a:t>
            </a:r>
            <a:br>
              <a:rPr lang="en-US" dirty="0"/>
            </a:br>
            <a:r>
              <a:rPr lang="en-US" dirty="0"/>
              <a:t>Peleke </a:t>
            </a:r>
          </a:p>
        </p:txBody>
      </p:sp>
      <p:sp>
        <p:nvSpPr>
          <p:cNvPr id="19" name="AutoShape 2" descr="Image result for email icon flat">
            <a:extLst>
              <a:ext uri="{FF2B5EF4-FFF2-40B4-BE49-F238E27FC236}">
                <a16:creationId xmlns:a16="http://schemas.microsoft.com/office/drawing/2014/main" id="{D15FE9F9-E629-4909-9CB2-DF284037FEE9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4986040" y="-104518"/>
            <a:ext cx="45719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5124" name="Picture 4" descr="Image result for mail open icon">
            <a:extLst>
              <a:ext uri="{FF2B5EF4-FFF2-40B4-BE49-F238E27FC236}">
                <a16:creationId xmlns:a16="http://schemas.microsoft.com/office/drawing/2014/main" id="{8F5C4438-BEEE-4EB5-B237-3302AF3DB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32526" y="46863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mail close icon">
            <a:extLst>
              <a:ext uri="{FF2B5EF4-FFF2-40B4-BE49-F238E27FC236}">
                <a16:creationId xmlns:a16="http://schemas.microsoft.com/office/drawing/2014/main" id="{2F0FBF9D-FA33-4381-9190-288C63D11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49577" y="46482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455AB72-480F-433C-8B39-1FC8EF527D39}"/>
              </a:ext>
            </a:extLst>
          </p:cNvPr>
          <p:cNvSpPr/>
          <p:nvPr/>
        </p:nvSpPr>
        <p:spPr>
          <a:xfrm>
            <a:off x="962028" y="2199074"/>
            <a:ext cx="1078926" cy="73866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600" dirty="0"/>
              <a:t>To: peleke@yo.yo</a:t>
            </a:r>
            <a:br>
              <a:rPr lang="en-US" sz="600" dirty="0"/>
            </a:br>
            <a:br>
              <a:rPr lang="en-US" sz="600" dirty="0"/>
            </a:br>
            <a:r>
              <a:rPr lang="en-US" sz="600" dirty="0"/>
              <a:t>From: nick@yo.yo</a:t>
            </a:r>
            <a:br>
              <a:rPr lang="en-US" sz="600" dirty="0"/>
            </a:br>
            <a:br>
              <a:rPr lang="en-US" sz="600" dirty="0"/>
            </a:br>
            <a:r>
              <a:rPr lang="en-US" sz="600" dirty="0"/>
              <a:t>Yo Yo Yo! How it go?</a:t>
            </a:r>
            <a:br>
              <a:rPr lang="en-US" sz="600" dirty="0"/>
            </a:br>
            <a:br>
              <a:rPr lang="en-US" sz="600" dirty="0"/>
            </a:br>
            <a:endParaRPr lang="en-US" sz="6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7F885DF-9A2F-46BD-92EA-82ADCB652773}"/>
              </a:ext>
            </a:extLst>
          </p:cNvPr>
          <p:cNvSpPr/>
          <p:nvPr/>
        </p:nvSpPr>
        <p:spPr>
          <a:xfrm>
            <a:off x="7004331" y="2286663"/>
            <a:ext cx="1078926" cy="73866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600" dirty="0"/>
              <a:t>To: peleke@yo.yo</a:t>
            </a:r>
            <a:br>
              <a:rPr lang="en-US" sz="600" dirty="0"/>
            </a:br>
            <a:br>
              <a:rPr lang="en-US" sz="600" dirty="0"/>
            </a:br>
            <a:r>
              <a:rPr lang="en-US" sz="600" dirty="0"/>
              <a:t>From: nick@yo.yo</a:t>
            </a:r>
            <a:br>
              <a:rPr lang="en-US" sz="600" dirty="0"/>
            </a:br>
            <a:br>
              <a:rPr lang="en-US" sz="600" dirty="0"/>
            </a:br>
            <a:r>
              <a:rPr lang="en-US" sz="600" dirty="0"/>
              <a:t>Yo Yo Yo! How it go?</a:t>
            </a:r>
            <a:br>
              <a:rPr lang="en-US" sz="600" dirty="0"/>
            </a:br>
            <a:br>
              <a:rPr lang="en-US" sz="600" dirty="0"/>
            </a:br>
            <a:endParaRPr lang="en-US" sz="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F3EB09-B8A3-4128-929A-B010BF98CCFA}"/>
              </a:ext>
            </a:extLst>
          </p:cNvPr>
          <p:cNvSpPr/>
          <p:nvPr/>
        </p:nvSpPr>
        <p:spPr>
          <a:xfrm>
            <a:off x="784642" y="5408607"/>
            <a:ext cx="78411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For some types of communication there may be more than one server behind the scenes doing work.</a:t>
            </a:r>
          </a:p>
        </p:txBody>
      </p:sp>
      <p:pic>
        <p:nvPicPr>
          <p:cNvPr id="21" name="Picture 20" descr="A close up of a device&#10;&#10;Description generated with high confidence">
            <a:extLst>
              <a:ext uri="{FF2B5EF4-FFF2-40B4-BE49-F238E27FC236}">
                <a16:creationId xmlns:a16="http://schemas.microsoft.com/office/drawing/2014/main" id="{14B1CA2D-545A-48AE-A894-B8BAF80F1E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 r="9116" b="18750"/>
          <a:stretch/>
        </p:blipFill>
        <p:spPr>
          <a:xfrm>
            <a:off x="4631571" y="2140875"/>
            <a:ext cx="1566859" cy="1752600"/>
          </a:xfrm>
          <a:prstGeom prst="rect">
            <a:avLst/>
          </a:prstGeom>
        </p:spPr>
      </p:pic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550ACDE-D226-4F9F-B8F3-2C1543498121}"/>
              </a:ext>
            </a:extLst>
          </p:cNvPr>
          <p:cNvCxnSpPr>
            <a:cxnSpLocks noChangeAspect="1"/>
          </p:cNvCxnSpPr>
          <p:nvPr/>
        </p:nvCxnSpPr>
        <p:spPr>
          <a:xfrm rot="16200000" flipV="1">
            <a:off x="4651693" y="3642287"/>
            <a:ext cx="393" cy="502769"/>
          </a:xfrm>
          <a:prstGeom prst="bentConnector3">
            <a:avLst>
              <a:gd name="adj1" fmla="val -161791603"/>
            </a:avLst>
          </a:prstGeom>
          <a:ln w="571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0" name="Picture 4" descr="Image result for internet icon">
            <a:extLst>
              <a:ext uri="{FF2B5EF4-FFF2-40B4-BE49-F238E27FC236}">
                <a16:creationId xmlns:a16="http://schemas.microsoft.com/office/drawing/2014/main" id="{EB21B04D-2A33-4006-BA39-3DFB7EAE9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505" y="4661583"/>
            <a:ext cx="481917" cy="48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04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Networking Definitions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762000"/>
            <a:ext cx="87115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2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Network </a:t>
            </a:r>
          </a:p>
          <a:p>
            <a:pPr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 system of computers and other devices </a:t>
            </a:r>
            <a:b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(such as printers) that are connected to each other.</a:t>
            </a:r>
          </a:p>
          <a:p>
            <a:pPr>
              <a:spcBef>
                <a:spcPts val="0"/>
              </a:spcBef>
            </a:pPr>
            <a:endParaRPr lang="en-US" sz="22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22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Network Communication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  <a:p>
            <a:pPr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Transmission of data between two or more computers over a network.</a:t>
            </a:r>
          </a:p>
          <a:p>
            <a:pPr>
              <a:spcBef>
                <a:spcPts val="0"/>
              </a:spcBef>
            </a:pPr>
            <a:endParaRPr lang="en-US" sz="22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22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Client/Server 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  <a:p>
            <a:pPr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Multiple end devices (clients) communicating over a network with a single central computer (server).</a:t>
            </a:r>
          </a:p>
          <a:p>
            <a:pPr>
              <a:spcBef>
                <a:spcPts val="0"/>
              </a:spcBef>
            </a:pPr>
            <a:endParaRPr lang="en-US" sz="22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22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Request/Response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  <a:p>
            <a:pPr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 basic method of computer communication, in which one computer sends a request for data to a second computer, and the second responds to the request.</a:t>
            </a:r>
            <a:b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Image result for dictionary icon">
            <a:extLst>
              <a:ext uri="{FF2B5EF4-FFF2-40B4-BE49-F238E27FC236}">
                <a16:creationId xmlns:a16="http://schemas.microsoft.com/office/drawing/2014/main" id="{91558BC1-8313-4E1B-936C-ECA44C31B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9906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31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DC68B-22FE-4817-BEE3-75D9BF9E0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029740"/>
            <a:ext cx="8915400" cy="704060"/>
          </a:xfrm>
        </p:spPr>
        <p:txBody>
          <a:bodyPr>
            <a:normAutofit fontScale="90000"/>
          </a:bodyPr>
          <a:lstStyle/>
          <a:p>
            <a:r>
              <a:rPr lang="en-US" dirty="0"/>
              <a:t>Networking Complexities – 0s and 1s</a:t>
            </a:r>
          </a:p>
        </p:txBody>
      </p:sp>
    </p:spTree>
    <p:extLst>
      <p:ext uri="{BB962C8B-B14F-4D97-AF65-F5344CB8AC3E}">
        <p14:creationId xmlns:p14="http://schemas.microsoft.com/office/powerpoint/2010/main" val="361423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5470526" cy="653854"/>
          </a:xfrm>
        </p:spPr>
        <p:txBody>
          <a:bodyPr/>
          <a:lstStyle/>
          <a:p>
            <a:r>
              <a:rPr lang="en-US" dirty="0"/>
              <a:t>Dispelling the Magic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CAC0A9-F0BB-4232-9779-80146B50FE85}"/>
              </a:ext>
            </a:extLst>
          </p:cNvPr>
          <p:cNvSpPr txBox="1"/>
          <p:nvPr/>
        </p:nvSpPr>
        <p:spPr>
          <a:xfrm>
            <a:off x="23661" y="4288753"/>
            <a:ext cx="32555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Time to start diving in to some of this magic. Let’s start with </a:t>
            </a:r>
            <a:br>
              <a:rPr lang="en-US" sz="2400" dirty="0"/>
            </a:br>
            <a:r>
              <a:rPr lang="en-US" sz="2400" b="1" dirty="0"/>
              <a:t>how the data is communicated</a:t>
            </a:r>
            <a:r>
              <a:rPr lang="en-US" sz="2400" dirty="0"/>
              <a:t>.</a:t>
            </a:r>
            <a:endParaRPr lang="en-US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6A780C-5027-4DB6-BF00-F36AE8440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77" y="2133600"/>
            <a:ext cx="5004551" cy="29537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35071A-FF98-4AF6-9714-5B0B641728D7}"/>
              </a:ext>
            </a:extLst>
          </p:cNvPr>
          <p:cNvSpPr txBox="1"/>
          <p:nvPr/>
        </p:nvSpPr>
        <p:spPr>
          <a:xfrm>
            <a:off x="4572000" y="1244792"/>
            <a:ext cx="2903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is this request made?</a:t>
            </a:r>
            <a:br>
              <a:rPr lang="en-US" dirty="0"/>
            </a:br>
            <a:r>
              <a:rPr lang="en-US" dirty="0"/>
              <a:t>How is it sent?</a:t>
            </a:r>
          </a:p>
        </p:txBody>
      </p:sp>
      <p:pic>
        <p:nvPicPr>
          <p:cNvPr id="8" name="Picture 4" descr="Image result for magic icon">
            <a:extLst>
              <a:ext uri="{FF2B5EF4-FFF2-40B4-BE49-F238E27FC236}">
                <a16:creationId xmlns:a16="http://schemas.microsoft.com/office/drawing/2014/main" id="{E894422A-5CA0-4542-B9ED-7268D8907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914400"/>
            <a:ext cx="338437" cy="34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683FF1-CEDD-4A2F-97A6-D6B13B5C0BF4}"/>
              </a:ext>
            </a:extLst>
          </p:cNvPr>
          <p:cNvSpPr txBox="1"/>
          <p:nvPr/>
        </p:nvSpPr>
        <p:spPr>
          <a:xfrm>
            <a:off x="6477000" y="5401270"/>
            <a:ext cx="24288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is this file found?</a:t>
            </a:r>
            <a:br>
              <a:rPr lang="en-US" dirty="0"/>
            </a:br>
            <a:r>
              <a:rPr lang="en-US" dirty="0"/>
              <a:t>How is it sent?</a:t>
            </a:r>
            <a:br>
              <a:rPr lang="en-US" dirty="0"/>
            </a:b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89A674-DB79-44DE-A328-174C03B3C123}"/>
              </a:ext>
            </a:extLst>
          </p:cNvPr>
          <p:cNvCxnSpPr>
            <a:cxnSpLocks/>
          </p:cNvCxnSpPr>
          <p:nvPr/>
        </p:nvCxnSpPr>
        <p:spPr>
          <a:xfrm>
            <a:off x="5780858" y="1981200"/>
            <a:ext cx="0" cy="172817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9E8F7A-BFD0-4648-BBB7-51B424DABE91}"/>
              </a:ext>
            </a:extLst>
          </p:cNvPr>
          <p:cNvCxnSpPr>
            <a:cxnSpLocks/>
          </p:cNvCxnSpPr>
          <p:nvPr/>
        </p:nvCxnSpPr>
        <p:spPr>
          <a:xfrm flipH="1" flipV="1">
            <a:off x="6023679" y="4928555"/>
            <a:ext cx="834321" cy="42474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4" descr="Image result for magic icon">
            <a:extLst>
              <a:ext uri="{FF2B5EF4-FFF2-40B4-BE49-F238E27FC236}">
                <a16:creationId xmlns:a16="http://schemas.microsoft.com/office/drawing/2014/main" id="{4CAE5788-627B-4A9D-BBE0-33CE9D7CC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58139" y="5039748"/>
            <a:ext cx="338437" cy="34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2E172F-243D-46D5-93F9-AB47B4D676A8}"/>
              </a:ext>
            </a:extLst>
          </p:cNvPr>
          <p:cNvSpPr txBox="1"/>
          <p:nvPr/>
        </p:nvSpPr>
        <p:spPr>
          <a:xfrm>
            <a:off x="752176" y="1848339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does the client </a:t>
            </a:r>
            <a:br>
              <a:rPr lang="en-US" dirty="0"/>
            </a:br>
            <a:r>
              <a:rPr lang="en-US" dirty="0"/>
              <a:t>find the server, </a:t>
            </a:r>
            <a:br>
              <a:rPr lang="en-US" dirty="0"/>
            </a:br>
            <a:r>
              <a:rPr lang="en-US" dirty="0"/>
              <a:t>and vice-versa?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D19411-CA26-43CE-84B1-164CA408C3EB}"/>
              </a:ext>
            </a:extLst>
          </p:cNvPr>
          <p:cNvCxnSpPr>
            <a:cxnSpLocks/>
          </p:cNvCxnSpPr>
          <p:nvPr/>
        </p:nvCxnSpPr>
        <p:spPr>
          <a:xfrm>
            <a:off x="2702654" y="2370071"/>
            <a:ext cx="778261" cy="354865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4" descr="Image result for magic icon">
            <a:extLst>
              <a:ext uri="{FF2B5EF4-FFF2-40B4-BE49-F238E27FC236}">
                <a16:creationId xmlns:a16="http://schemas.microsoft.com/office/drawing/2014/main" id="{7AC38B53-B668-423A-9829-DEDBC5D14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838200" y="1524345"/>
            <a:ext cx="338437" cy="34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14A6296-0088-45CF-BFBF-DF623E703952}"/>
              </a:ext>
            </a:extLst>
          </p:cNvPr>
          <p:cNvSpPr/>
          <p:nvPr/>
        </p:nvSpPr>
        <p:spPr>
          <a:xfrm>
            <a:off x="4572000" y="1524345"/>
            <a:ext cx="1676394" cy="3667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2595EF-54C3-4E72-92E3-9B71AE75B18B}"/>
              </a:ext>
            </a:extLst>
          </p:cNvPr>
          <p:cNvSpPr/>
          <p:nvPr/>
        </p:nvSpPr>
        <p:spPr>
          <a:xfrm>
            <a:off x="6477000" y="5680221"/>
            <a:ext cx="1676394" cy="3667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49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Computers Work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87115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Nearly everything on the internet is communicated via 0s and 1s, known as </a:t>
            </a:r>
            <a:r>
              <a:rPr lang="en-US" sz="2800" b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binary</a:t>
            </a:r>
            <a:r>
              <a:rPr lang="en-US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  <a:p>
            <a:pPr algn="ctr">
              <a:spcBef>
                <a:spcPts val="0"/>
              </a:spcBef>
            </a:pPr>
            <a:endParaRPr lang="en-US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ctr">
              <a:spcBef>
                <a:spcPts val="0"/>
              </a:spcBef>
            </a:pPr>
            <a:endParaRPr lang="en-US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ctr">
              <a:spcBef>
                <a:spcPts val="0"/>
              </a:spcBef>
            </a:pPr>
            <a:r>
              <a:rPr lang="en-US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Text?                                                  0s and 1s</a:t>
            </a:r>
          </a:p>
          <a:p>
            <a:pPr algn="ctr">
              <a:spcBef>
                <a:spcPts val="0"/>
              </a:spcBef>
            </a:pPr>
            <a:endParaRPr lang="en-US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ctr">
              <a:spcBef>
                <a:spcPts val="0"/>
              </a:spcBef>
            </a:pPr>
            <a:endParaRPr lang="en-US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ctr">
              <a:spcBef>
                <a:spcPts val="0"/>
              </a:spcBef>
            </a:pPr>
            <a:r>
              <a:rPr lang="en-US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Images?                                             0s and 1s</a:t>
            </a:r>
          </a:p>
          <a:p>
            <a:pPr algn="ctr">
              <a:spcBef>
                <a:spcPts val="0"/>
              </a:spcBef>
            </a:pPr>
            <a:br>
              <a:rPr lang="en-US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ctr">
              <a:spcBef>
                <a:spcPts val="0"/>
              </a:spcBef>
            </a:pPr>
            <a:r>
              <a:rPr lang="en-US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Music?                                                0s and 1s</a:t>
            </a: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 algn="ctr">
              <a:lnSpc>
                <a:spcPct val="150000"/>
              </a:lnSpc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1268" name="Picture 4" descr="Image result for text">
            <a:extLst>
              <a:ext uri="{FF2B5EF4-FFF2-40B4-BE49-F238E27FC236}">
                <a16:creationId xmlns:a16="http://schemas.microsoft.com/office/drawing/2014/main" id="{A995EAA9-0C82-4895-BD64-9E35349E9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354" y="2452272"/>
            <a:ext cx="2971800" cy="8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Image result for music">
            <a:extLst>
              <a:ext uri="{FF2B5EF4-FFF2-40B4-BE49-F238E27FC236}">
                <a16:creationId xmlns:a16="http://schemas.microsoft.com/office/drawing/2014/main" id="{EE7331B2-28B7-415A-8DAC-D57D1C37B2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15" b="11420"/>
          <a:stretch/>
        </p:blipFill>
        <p:spPr bwMode="auto">
          <a:xfrm>
            <a:off x="2634881" y="4968973"/>
            <a:ext cx="3765919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Image result for long cat">
            <a:extLst>
              <a:ext uri="{FF2B5EF4-FFF2-40B4-BE49-F238E27FC236}">
                <a16:creationId xmlns:a16="http://schemas.microsoft.com/office/drawing/2014/main" id="{33C63566-98C6-486D-B3A5-A2ECCEB295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50" b="17729"/>
          <a:stretch/>
        </p:blipFill>
        <p:spPr bwMode="auto">
          <a:xfrm>
            <a:off x="2967354" y="3733799"/>
            <a:ext cx="2895600" cy="105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57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Binary?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87115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Binary (base-2) is a numbering scheme in which there are only two possible values for each digit: 0 and 1.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Computers operate in binary – they store data and perform calculations using only 0s and 1s – this is due to 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physical limitations of electronic circuits. </a:t>
            </a:r>
            <a:b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0s and 1s are associated with “no signal” or “signal” (off/on).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7410" name="Picture 2" descr="Image result for network binary">
            <a:extLst>
              <a:ext uri="{FF2B5EF4-FFF2-40B4-BE49-F238E27FC236}">
                <a16:creationId xmlns:a16="http://schemas.microsoft.com/office/drawing/2014/main" id="{9C25170D-8DE2-4B2B-8A3A-7C74E4BF0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67" b="21667"/>
          <a:stretch/>
        </p:blipFill>
        <p:spPr bwMode="auto">
          <a:xfrm>
            <a:off x="0" y="4267200"/>
            <a:ext cx="91440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82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0s and 1s – Numbers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B42D12-1684-456C-9E6A-13D6C334D577}"/>
              </a:ext>
            </a:extLst>
          </p:cNvPr>
          <p:cNvSpPr/>
          <p:nvPr/>
        </p:nvSpPr>
        <p:spPr>
          <a:xfrm>
            <a:off x="304800" y="1066800"/>
            <a:ext cx="55626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Strings of 0s and 1s can be used to represent specific information. They can be used to represent raw numbers: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3 = 2</a:t>
            </a:r>
            <a:r>
              <a:rPr lang="en-US" baseline="30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+ 2</a:t>
            </a:r>
            <a:r>
              <a:rPr lang="en-US" baseline="30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0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5 = 2</a:t>
            </a:r>
            <a:r>
              <a:rPr lang="en-US" baseline="30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+ 2</a:t>
            </a:r>
            <a:r>
              <a:rPr lang="en-US" baseline="30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0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7 = 2</a:t>
            </a:r>
            <a:r>
              <a:rPr lang="en-US" baseline="30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+ 2</a:t>
            </a:r>
            <a:r>
              <a:rPr lang="en-US" baseline="30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+ 2</a:t>
            </a:r>
            <a:r>
              <a:rPr lang="en-US" baseline="30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0</a:t>
            </a:r>
          </a:p>
          <a:p>
            <a:pPr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1100001 = 2</a:t>
            </a:r>
            <a:r>
              <a:rPr lang="en-US" baseline="30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6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+ 2</a:t>
            </a:r>
            <a:r>
              <a:rPr lang="en-US" baseline="30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5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+ 2</a:t>
            </a:r>
            <a:r>
              <a:rPr lang="en-US" baseline="30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0</a:t>
            </a:r>
            <a:b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= 97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1110100 = 2</a:t>
            </a:r>
            <a:r>
              <a:rPr lang="en-US" baseline="30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6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+ 2</a:t>
            </a:r>
            <a:r>
              <a:rPr lang="en-US" baseline="30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5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+ 2</a:t>
            </a:r>
            <a:r>
              <a:rPr lang="en-US" baseline="30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4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+ 2</a:t>
            </a:r>
            <a:r>
              <a:rPr lang="en-US" baseline="30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</a:t>
            </a:r>
            <a:b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= 116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10101 = ?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91AB9F6-283E-4AEE-ABC7-1281721CC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021392"/>
              </p:ext>
            </p:extLst>
          </p:nvPr>
        </p:nvGraphicFramePr>
        <p:xfrm>
          <a:off x="6400800" y="2057400"/>
          <a:ext cx="14478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881110512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37128468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Decimal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Binary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2485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6170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9314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5452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0244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4801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2608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1847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5834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702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0s and 1s – Numbers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B42D12-1684-456C-9E6A-13D6C334D577}"/>
              </a:ext>
            </a:extLst>
          </p:cNvPr>
          <p:cNvSpPr/>
          <p:nvPr/>
        </p:nvSpPr>
        <p:spPr>
          <a:xfrm>
            <a:off x="304800" y="1066800"/>
            <a:ext cx="55626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Strings of 0s and 1s can be used to represent specific information. They can be used to represent raw numbers: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3 = 2</a:t>
            </a:r>
            <a:r>
              <a:rPr lang="en-US" baseline="30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+ 2</a:t>
            </a:r>
            <a:r>
              <a:rPr lang="en-US" baseline="30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0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5 = 2</a:t>
            </a:r>
            <a:r>
              <a:rPr lang="en-US" baseline="30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+ 2</a:t>
            </a:r>
            <a:r>
              <a:rPr lang="en-US" baseline="30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0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7 = 2</a:t>
            </a:r>
            <a:r>
              <a:rPr lang="en-US" baseline="30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+ 2</a:t>
            </a:r>
            <a:r>
              <a:rPr lang="en-US" baseline="30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+ 2</a:t>
            </a:r>
            <a:r>
              <a:rPr lang="en-US" baseline="30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0</a:t>
            </a:r>
          </a:p>
          <a:p>
            <a:pPr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1100001 = 2</a:t>
            </a:r>
            <a:r>
              <a:rPr lang="en-US" baseline="30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6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+ 2</a:t>
            </a:r>
            <a:r>
              <a:rPr lang="en-US" baseline="30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5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+ 2</a:t>
            </a:r>
            <a:r>
              <a:rPr lang="en-US" baseline="30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0</a:t>
            </a:r>
            <a:b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= 97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1110100 = 2</a:t>
            </a:r>
            <a:r>
              <a:rPr lang="en-US" baseline="30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6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+ 2</a:t>
            </a:r>
            <a:r>
              <a:rPr lang="en-US" baseline="30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5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+ 2</a:t>
            </a:r>
            <a:r>
              <a:rPr lang="en-US" baseline="30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4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+ 2</a:t>
            </a:r>
            <a:r>
              <a:rPr lang="en-US" baseline="30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</a:t>
            </a:r>
            <a:b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= 116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10101 = </a:t>
            </a:r>
            <a:r>
              <a:rPr lang="en-US" dirty="0"/>
              <a:t>2</a:t>
            </a:r>
            <a:r>
              <a:rPr lang="en-US" baseline="30000" dirty="0"/>
              <a:t>0</a:t>
            </a:r>
            <a:r>
              <a:rPr lang="en-US" dirty="0"/>
              <a:t> + 2</a:t>
            </a:r>
            <a:r>
              <a:rPr lang="en-US" baseline="30000" dirty="0"/>
              <a:t>2 </a:t>
            </a:r>
            <a:r>
              <a:rPr lang="en-US" dirty="0"/>
              <a:t>+ 2</a:t>
            </a:r>
            <a:r>
              <a:rPr lang="en-US" baseline="30000" dirty="0"/>
              <a:t>4</a:t>
            </a:r>
            <a:r>
              <a:rPr lang="en-US" dirty="0"/>
              <a:t> = 1 + 4 + 16 = 21</a:t>
            </a: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91AB9F6-283E-4AEE-ABC7-1281721CC43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400800" y="2057400"/>
          <a:ext cx="14478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881110512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37128468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Decimal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Binary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2485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6170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9314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5452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0244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4801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2608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1847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5834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36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0s and 1s – Text</a:t>
            </a:r>
          </a:p>
        </p:txBody>
      </p:sp>
      <p:pic>
        <p:nvPicPr>
          <p:cNvPr id="15366" name="Picture 6" descr="Image result for ascii binary chart alphabet">
            <a:extLst>
              <a:ext uri="{FF2B5EF4-FFF2-40B4-BE49-F238E27FC236}">
                <a16:creationId xmlns:a16="http://schemas.microsoft.com/office/drawing/2014/main" id="{D7457016-7BC9-47D6-8B80-DF41109110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30" t="8218" b="28851"/>
          <a:stretch/>
        </p:blipFill>
        <p:spPr bwMode="auto">
          <a:xfrm>
            <a:off x="5533248" y="762000"/>
            <a:ext cx="3305952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8B42D12-1684-456C-9E6A-13D6C334D577}"/>
              </a:ext>
            </a:extLst>
          </p:cNvPr>
          <p:cNvSpPr/>
          <p:nvPr/>
        </p:nvSpPr>
        <p:spPr>
          <a:xfrm>
            <a:off x="838200" y="1720840"/>
            <a:ext cx="37338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Binary representations can be used to denote characters using ACII</a:t>
            </a:r>
          </a:p>
          <a:p>
            <a:pPr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1100001</a:t>
            </a:r>
            <a:b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= 2</a:t>
            </a:r>
            <a:r>
              <a:rPr lang="en-US" baseline="30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6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+ 2</a:t>
            </a:r>
            <a:r>
              <a:rPr lang="en-US" baseline="30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5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+ 2</a:t>
            </a:r>
            <a:r>
              <a:rPr lang="en-US" baseline="30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0</a:t>
            </a:r>
            <a:b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= 97 </a:t>
            </a:r>
            <a:b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= a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decimal/binary number between 0 and 127 (0000000 and 1111111) represents a different character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5C201-B1D9-4405-B159-C1E85A699557}"/>
              </a:ext>
            </a:extLst>
          </p:cNvPr>
          <p:cNvSpPr/>
          <p:nvPr/>
        </p:nvSpPr>
        <p:spPr>
          <a:xfrm>
            <a:off x="5410200" y="1099226"/>
            <a:ext cx="3124200" cy="1750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04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4FB6895-DC0B-4FD1-B47B-9F410975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839200" cy="653854"/>
          </a:xfrm>
        </p:spPr>
        <p:txBody>
          <a:bodyPr>
            <a:normAutofit/>
          </a:bodyPr>
          <a:lstStyle/>
          <a:p>
            <a:r>
              <a:rPr lang="en-US" dirty="0"/>
              <a:t>This Week on Cybersecurity…</a:t>
            </a:r>
          </a:p>
        </p:txBody>
      </p:sp>
      <p:pic>
        <p:nvPicPr>
          <p:cNvPr id="1026" name="Picture 2" descr="Image result for wireshark">
            <a:extLst>
              <a:ext uri="{FF2B5EF4-FFF2-40B4-BE49-F238E27FC236}">
                <a16:creationId xmlns:a16="http://schemas.microsoft.com/office/drawing/2014/main" id="{4D5CF8B0-95B4-4200-B41C-43489679D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86921"/>
            <a:ext cx="9144000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27B06F-3FC4-4EAF-AE76-E98C4861ED64}"/>
              </a:ext>
            </a:extLst>
          </p:cNvPr>
          <p:cNvSpPr txBox="1"/>
          <p:nvPr/>
        </p:nvSpPr>
        <p:spPr>
          <a:xfrm>
            <a:off x="228600" y="5602069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Networking, Wireshark</a:t>
            </a:r>
          </a:p>
        </p:txBody>
      </p:sp>
      <p:pic>
        <p:nvPicPr>
          <p:cNvPr id="1028" name="Picture 4" descr="Image result for computer network">
            <a:extLst>
              <a:ext uri="{FF2B5EF4-FFF2-40B4-BE49-F238E27FC236}">
                <a16:creationId xmlns:a16="http://schemas.microsoft.com/office/drawing/2014/main" id="{7EC39987-A9F4-476A-ABD7-5EAE703F0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0974" y="675503"/>
            <a:ext cx="4887097" cy="4887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https://ibeta.org/wp-content/uploads/2016/08/icon-WireShark.png">
            <a:extLst>
              <a:ext uri="{FF2B5EF4-FFF2-40B4-BE49-F238E27FC236}">
                <a16:creationId xmlns:a16="http://schemas.microsoft.com/office/drawing/2014/main" id="{31544EB6-FBC5-4941-A453-758183D20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725" y="3409265"/>
            <a:ext cx="1391335" cy="139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08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0s and 1s – Text</a:t>
            </a:r>
          </a:p>
        </p:txBody>
      </p:sp>
      <p:pic>
        <p:nvPicPr>
          <p:cNvPr id="15366" name="Picture 6" descr="Image result for ascii binary chart alphabet">
            <a:extLst>
              <a:ext uri="{FF2B5EF4-FFF2-40B4-BE49-F238E27FC236}">
                <a16:creationId xmlns:a16="http://schemas.microsoft.com/office/drawing/2014/main" id="{D7457016-7BC9-47D6-8B80-DF4110911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762000"/>
            <a:ext cx="6889750" cy="559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844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0s and 1s – Images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5758641-663E-4E1B-BD17-D98B3A782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302790"/>
              </p:ext>
            </p:extLst>
          </p:nvPr>
        </p:nvGraphicFramePr>
        <p:xfrm>
          <a:off x="3238500" y="1217734"/>
          <a:ext cx="23622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700">
                  <a:extLst>
                    <a:ext uri="{9D8B030D-6E8A-4147-A177-3AD203B41FA5}">
                      <a16:colId xmlns:a16="http://schemas.microsoft.com/office/drawing/2014/main" val="2501171328"/>
                    </a:ext>
                  </a:extLst>
                </a:gridCol>
                <a:gridCol w="393700">
                  <a:extLst>
                    <a:ext uri="{9D8B030D-6E8A-4147-A177-3AD203B41FA5}">
                      <a16:colId xmlns:a16="http://schemas.microsoft.com/office/drawing/2014/main" val="509548477"/>
                    </a:ext>
                  </a:extLst>
                </a:gridCol>
                <a:gridCol w="393700">
                  <a:extLst>
                    <a:ext uri="{9D8B030D-6E8A-4147-A177-3AD203B41FA5}">
                      <a16:colId xmlns:a16="http://schemas.microsoft.com/office/drawing/2014/main" val="2311270805"/>
                    </a:ext>
                  </a:extLst>
                </a:gridCol>
                <a:gridCol w="393700">
                  <a:extLst>
                    <a:ext uri="{9D8B030D-6E8A-4147-A177-3AD203B41FA5}">
                      <a16:colId xmlns:a16="http://schemas.microsoft.com/office/drawing/2014/main" val="1087921770"/>
                    </a:ext>
                  </a:extLst>
                </a:gridCol>
                <a:gridCol w="393700">
                  <a:extLst>
                    <a:ext uri="{9D8B030D-6E8A-4147-A177-3AD203B41FA5}">
                      <a16:colId xmlns:a16="http://schemas.microsoft.com/office/drawing/2014/main" val="4158538905"/>
                    </a:ext>
                  </a:extLst>
                </a:gridCol>
                <a:gridCol w="393700">
                  <a:extLst>
                    <a:ext uri="{9D8B030D-6E8A-4147-A177-3AD203B41FA5}">
                      <a16:colId xmlns:a16="http://schemas.microsoft.com/office/drawing/2014/main" val="21204579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2968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750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5156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409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4540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8060629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473A57C-DF32-48D1-89F2-FF6C8516C018}"/>
              </a:ext>
            </a:extLst>
          </p:cNvPr>
          <p:cNvCxnSpPr>
            <a:cxnSpLocks/>
          </p:cNvCxnSpPr>
          <p:nvPr/>
        </p:nvCxnSpPr>
        <p:spPr>
          <a:xfrm>
            <a:off x="4419600" y="3733800"/>
            <a:ext cx="0" cy="16764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A228AB5-D069-4462-BA80-7EE210486E5E}"/>
              </a:ext>
            </a:extLst>
          </p:cNvPr>
          <p:cNvSpPr txBox="1"/>
          <p:nvPr/>
        </p:nvSpPr>
        <p:spPr>
          <a:xfrm>
            <a:off x="1989709" y="5800627"/>
            <a:ext cx="516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000000010010000000010010011110000000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4E722B-5273-40E3-B2BD-2A6B9EFC5BF3}"/>
              </a:ext>
            </a:extLst>
          </p:cNvPr>
          <p:cNvSpPr txBox="1"/>
          <p:nvPr/>
        </p:nvSpPr>
        <p:spPr>
          <a:xfrm>
            <a:off x="4872515" y="4387334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How??</a:t>
            </a:r>
          </a:p>
        </p:txBody>
      </p:sp>
    </p:spTree>
    <p:extLst>
      <p:ext uri="{BB962C8B-B14F-4D97-AF65-F5344CB8AC3E}">
        <p14:creationId xmlns:p14="http://schemas.microsoft.com/office/powerpoint/2010/main" val="425215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0s and 1s – 1 bit color image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5758641-663E-4E1B-BD17-D98B3A782F7C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062453"/>
          <a:ext cx="23622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700">
                  <a:extLst>
                    <a:ext uri="{9D8B030D-6E8A-4147-A177-3AD203B41FA5}">
                      <a16:colId xmlns:a16="http://schemas.microsoft.com/office/drawing/2014/main" val="2501171328"/>
                    </a:ext>
                  </a:extLst>
                </a:gridCol>
                <a:gridCol w="393700">
                  <a:extLst>
                    <a:ext uri="{9D8B030D-6E8A-4147-A177-3AD203B41FA5}">
                      <a16:colId xmlns:a16="http://schemas.microsoft.com/office/drawing/2014/main" val="509548477"/>
                    </a:ext>
                  </a:extLst>
                </a:gridCol>
                <a:gridCol w="393700">
                  <a:extLst>
                    <a:ext uri="{9D8B030D-6E8A-4147-A177-3AD203B41FA5}">
                      <a16:colId xmlns:a16="http://schemas.microsoft.com/office/drawing/2014/main" val="2311270805"/>
                    </a:ext>
                  </a:extLst>
                </a:gridCol>
                <a:gridCol w="393700">
                  <a:extLst>
                    <a:ext uri="{9D8B030D-6E8A-4147-A177-3AD203B41FA5}">
                      <a16:colId xmlns:a16="http://schemas.microsoft.com/office/drawing/2014/main" val="1087921770"/>
                    </a:ext>
                  </a:extLst>
                </a:gridCol>
                <a:gridCol w="393700">
                  <a:extLst>
                    <a:ext uri="{9D8B030D-6E8A-4147-A177-3AD203B41FA5}">
                      <a16:colId xmlns:a16="http://schemas.microsoft.com/office/drawing/2014/main" val="4158538905"/>
                    </a:ext>
                  </a:extLst>
                </a:gridCol>
                <a:gridCol w="393700">
                  <a:extLst>
                    <a:ext uri="{9D8B030D-6E8A-4147-A177-3AD203B41FA5}">
                      <a16:colId xmlns:a16="http://schemas.microsoft.com/office/drawing/2014/main" val="21204579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2968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750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5156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409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4540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806062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83109E9-A07F-4B10-B546-3931D46D0D2A}"/>
              </a:ext>
            </a:extLst>
          </p:cNvPr>
          <p:cNvGraphicFramePr>
            <a:graphicFrameLocks noGrp="1"/>
          </p:cNvGraphicFramePr>
          <p:nvPr/>
        </p:nvGraphicFramePr>
        <p:xfrm>
          <a:off x="5067300" y="1062453"/>
          <a:ext cx="23622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700">
                  <a:extLst>
                    <a:ext uri="{9D8B030D-6E8A-4147-A177-3AD203B41FA5}">
                      <a16:colId xmlns:a16="http://schemas.microsoft.com/office/drawing/2014/main" val="2501171328"/>
                    </a:ext>
                  </a:extLst>
                </a:gridCol>
                <a:gridCol w="393700">
                  <a:extLst>
                    <a:ext uri="{9D8B030D-6E8A-4147-A177-3AD203B41FA5}">
                      <a16:colId xmlns:a16="http://schemas.microsoft.com/office/drawing/2014/main" val="509548477"/>
                    </a:ext>
                  </a:extLst>
                </a:gridCol>
                <a:gridCol w="393700">
                  <a:extLst>
                    <a:ext uri="{9D8B030D-6E8A-4147-A177-3AD203B41FA5}">
                      <a16:colId xmlns:a16="http://schemas.microsoft.com/office/drawing/2014/main" val="2311270805"/>
                    </a:ext>
                  </a:extLst>
                </a:gridCol>
                <a:gridCol w="393700">
                  <a:extLst>
                    <a:ext uri="{9D8B030D-6E8A-4147-A177-3AD203B41FA5}">
                      <a16:colId xmlns:a16="http://schemas.microsoft.com/office/drawing/2014/main" val="1087921770"/>
                    </a:ext>
                  </a:extLst>
                </a:gridCol>
                <a:gridCol w="393700">
                  <a:extLst>
                    <a:ext uri="{9D8B030D-6E8A-4147-A177-3AD203B41FA5}">
                      <a16:colId xmlns:a16="http://schemas.microsoft.com/office/drawing/2014/main" val="4158538905"/>
                    </a:ext>
                  </a:extLst>
                </a:gridCol>
                <a:gridCol w="393700">
                  <a:extLst>
                    <a:ext uri="{9D8B030D-6E8A-4147-A177-3AD203B41FA5}">
                      <a16:colId xmlns:a16="http://schemas.microsoft.com/office/drawing/2014/main" val="21204579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2968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750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5156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409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4540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8060629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473A57C-DF32-48D1-89F2-FF6C8516C018}"/>
              </a:ext>
            </a:extLst>
          </p:cNvPr>
          <p:cNvCxnSpPr>
            <a:cxnSpLocks/>
          </p:cNvCxnSpPr>
          <p:nvPr/>
        </p:nvCxnSpPr>
        <p:spPr>
          <a:xfrm>
            <a:off x="4030663" y="2174973"/>
            <a:ext cx="92233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CD86514-F21C-401C-85D0-9D6EDCF258D2}"/>
              </a:ext>
            </a:extLst>
          </p:cNvPr>
          <p:cNvSpPr txBox="1"/>
          <p:nvPr/>
        </p:nvSpPr>
        <p:spPr>
          <a:xfrm>
            <a:off x="3978910" y="3570508"/>
            <a:ext cx="11861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000000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010010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000000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010010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011110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000000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228AB5-D069-4462-BA80-7EE210486E5E}"/>
              </a:ext>
            </a:extLst>
          </p:cNvPr>
          <p:cNvSpPr txBox="1"/>
          <p:nvPr/>
        </p:nvSpPr>
        <p:spPr>
          <a:xfrm>
            <a:off x="1989709" y="5805650"/>
            <a:ext cx="516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000000010010000000010010011110000000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A47888-82B2-4D69-A2A1-3010C60B748F}"/>
              </a:ext>
            </a:extLst>
          </p:cNvPr>
          <p:cNvSpPr txBox="1"/>
          <p:nvPr/>
        </p:nvSpPr>
        <p:spPr>
          <a:xfrm>
            <a:off x="465709" y="4421892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 = white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3F0D46-A4CC-4BC6-86F8-E891F51345A5}"/>
              </a:ext>
            </a:extLst>
          </p:cNvPr>
          <p:cNvSpPr txBox="1"/>
          <p:nvPr/>
        </p:nvSpPr>
        <p:spPr>
          <a:xfrm>
            <a:off x="7154291" y="4424184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 = black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FEA4BDE-8211-4868-9363-4BBF10E2D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26634"/>
              </p:ext>
            </p:extLst>
          </p:nvPr>
        </p:nvGraphicFramePr>
        <p:xfrm>
          <a:off x="304800" y="1694921"/>
          <a:ext cx="873480" cy="842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80">
                  <a:extLst>
                    <a:ext uri="{9D8B030D-6E8A-4147-A177-3AD203B41FA5}">
                      <a16:colId xmlns:a16="http://schemas.microsoft.com/office/drawing/2014/main" val="2501171328"/>
                    </a:ext>
                  </a:extLst>
                </a:gridCol>
                <a:gridCol w="145580">
                  <a:extLst>
                    <a:ext uri="{9D8B030D-6E8A-4147-A177-3AD203B41FA5}">
                      <a16:colId xmlns:a16="http://schemas.microsoft.com/office/drawing/2014/main" val="509548477"/>
                    </a:ext>
                  </a:extLst>
                </a:gridCol>
                <a:gridCol w="145580">
                  <a:extLst>
                    <a:ext uri="{9D8B030D-6E8A-4147-A177-3AD203B41FA5}">
                      <a16:colId xmlns:a16="http://schemas.microsoft.com/office/drawing/2014/main" val="2311270805"/>
                    </a:ext>
                  </a:extLst>
                </a:gridCol>
                <a:gridCol w="145580">
                  <a:extLst>
                    <a:ext uri="{9D8B030D-6E8A-4147-A177-3AD203B41FA5}">
                      <a16:colId xmlns:a16="http://schemas.microsoft.com/office/drawing/2014/main" val="1087921770"/>
                    </a:ext>
                  </a:extLst>
                </a:gridCol>
                <a:gridCol w="145580">
                  <a:extLst>
                    <a:ext uri="{9D8B030D-6E8A-4147-A177-3AD203B41FA5}">
                      <a16:colId xmlns:a16="http://schemas.microsoft.com/office/drawing/2014/main" val="4158538905"/>
                    </a:ext>
                  </a:extLst>
                </a:gridCol>
                <a:gridCol w="145580">
                  <a:extLst>
                    <a:ext uri="{9D8B030D-6E8A-4147-A177-3AD203B41FA5}">
                      <a16:colId xmlns:a16="http://schemas.microsoft.com/office/drawing/2014/main" val="2120457900"/>
                    </a:ext>
                  </a:extLst>
                </a:gridCol>
              </a:tblGrid>
              <a:tr h="138606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812" marR="33812" marT="16906" marB="1690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812" marR="33812" marT="16906" marB="1690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812" marR="33812" marT="16906" marB="1690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812" marR="33812" marT="16906" marB="1690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812" marR="33812" marT="16906" marB="1690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812" marR="33812" marT="16906" marB="1690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2968006"/>
                  </a:ext>
                </a:extLst>
              </a:tr>
              <a:tr h="138606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812" marR="33812" marT="16906" marB="1690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812" marR="33812" marT="16906" marB="1690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812" marR="33812" marT="16906" marB="1690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812" marR="33812" marT="16906" marB="1690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812" marR="33812" marT="16906" marB="1690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812" marR="33812" marT="16906" marB="1690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750588"/>
                  </a:ext>
                </a:extLst>
              </a:tr>
              <a:tr h="138606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812" marR="33812" marT="16906" marB="1690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812" marR="33812" marT="16906" marB="1690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812" marR="33812" marT="16906" marB="1690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812" marR="33812" marT="16906" marB="1690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812" marR="33812" marT="16906" marB="1690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812" marR="33812" marT="16906" marB="1690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5156242"/>
                  </a:ext>
                </a:extLst>
              </a:tr>
              <a:tr h="138606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812" marR="33812" marT="16906" marB="1690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812" marR="33812" marT="16906" marB="1690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812" marR="33812" marT="16906" marB="1690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812" marR="33812" marT="16906" marB="1690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812" marR="33812" marT="16906" marB="1690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812" marR="33812" marT="16906" marB="1690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409883"/>
                  </a:ext>
                </a:extLst>
              </a:tr>
              <a:tr h="138606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812" marR="33812" marT="16906" marB="1690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812" marR="33812" marT="16906" marB="1690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812" marR="33812" marT="16906" marB="1690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812" marR="33812" marT="16906" marB="1690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812" marR="33812" marT="16906" marB="1690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812" marR="33812" marT="16906" marB="1690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4540644"/>
                  </a:ext>
                </a:extLst>
              </a:tr>
              <a:tr h="138606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812" marR="33812" marT="16906" marB="1690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812" marR="33812" marT="16906" marB="1690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812" marR="33812" marT="16906" marB="1690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812" marR="33812" marT="16906" marB="1690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812" marR="33812" marT="16906" marB="1690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812" marR="33812" marT="16906" marB="1690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8060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175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0s and 1s – 2 bit color image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5758641-663E-4E1B-BD17-D98B3A782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448784"/>
              </p:ext>
            </p:extLst>
          </p:nvPr>
        </p:nvGraphicFramePr>
        <p:xfrm>
          <a:off x="911541" y="950004"/>
          <a:ext cx="2819400" cy="2747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900">
                  <a:extLst>
                    <a:ext uri="{9D8B030D-6E8A-4147-A177-3AD203B41FA5}">
                      <a16:colId xmlns:a16="http://schemas.microsoft.com/office/drawing/2014/main" val="2501171328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509548477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311270805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1087921770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4158538905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120457900"/>
                    </a:ext>
                  </a:extLst>
                </a:gridCol>
              </a:tblGrid>
              <a:tr h="457918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2968006"/>
                  </a:ext>
                </a:extLst>
              </a:tr>
              <a:tr h="457918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CC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CC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750588"/>
                  </a:ext>
                </a:extLst>
              </a:tr>
              <a:tr h="457918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5156242"/>
                  </a:ext>
                </a:extLst>
              </a:tr>
              <a:tr h="457918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409883"/>
                  </a:ext>
                </a:extLst>
              </a:tr>
              <a:tr h="457918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4540644"/>
                  </a:ext>
                </a:extLst>
              </a:tr>
              <a:tr h="457918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8060629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473A57C-DF32-48D1-89F2-FF6C8516C018}"/>
              </a:ext>
            </a:extLst>
          </p:cNvPr>
          <p:cNvCxnSpPr>
            <a:cxnSpLocks/>
          </p:cNvCxnSpPr>
          <p:nvPr/>
        </p:nvCxnSpPr>
        <p:spPr>
          <a:xfrm>
            <a:off x="4030663" y="2174973"/>
            <a:ext cx="92233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CD86514-F21C-401C-85D0-9D6EDCF258D2}"/>
              </a:ext>
            </a:extLst>
          </p:cNvPr>
          <p:cNvSpPr txBox="1"/>
          <p:nvPr/>
        </p:nvSpPr>
        <p:spPr>
          <a:xfrm>
            <a:off x="3585686" y="3886200"/>
            <a:ext cx="21896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000000000000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  <a:r>
              <a:rPr lang="en-US" sz="20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01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0000</a:t>
            </a:r>
            <a:r>
              <a:rPr lang="en-US" sz="20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01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000000000000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11111111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lang="en-US" sz="2000" dirty="0">
                <a:highlight>
                  <a:srgbClr val="FF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1010</a:t>
            </a:r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000000000000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A47888-82B2-4D69-A2A1-3010C60B748F}"/>
              </a:ext>
            </a:extLst>
          </p:cNvPr>
          <p:cNvSpPr txBox="1"/>
          <p:nvPr/>
        </p:nvSpPr>
        <p:spPr>
          <a:xfrm>
            <a:off x="580229" y="4343400"/>
            <a:ext cx="1741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00 = white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01 = blue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3F0D46-A4CC-4BC6-86F8-E891F51345A5}"/>
              </a:ext>
            </a:extLst>
          </p:cNvPr>
          <p:cNvSpPr txBox="1"/>
          <p:nvPr/>
        </p:nvSpPr>
        <p:spPr>
          <a:xfrm>
            <a:off x="6662422" y="4343400"/>
            <a:ext cx="1820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10 = pink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11 = black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683C535-18E3-427B-9689-83CDA81A7B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979906"/>
              </p:ext>
            </p:extLst>
          </p:nvPr>
        </p:nvGraphicFramePr>
        <p:xfrm>
          <a:off x="5252722" y="944924"/>
          <a:ext cx="2819400" cy="2747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900">
                  <a:extLst>
                    <a:ext uri="{9D8B030D-6E8A-4147-A177-3AD203B41FA5}">
                      <a16:colId xmlns:a16="http://schemas.microsoft.com/office/drawing/2014/main" val="2501171328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509548477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311270805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1087921770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4158538905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120457900"/>
                    </a:ext>
                  </a:extLst>
                </a:gridCol>
              </a:tblGrid>
              <a:tr h="457918"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00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2968006"/>
                  </a:ext>
                </a:extLst>
              </a:tr>
              <a:tr h="457918"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00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CC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00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00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CC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00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750588"/>
                  </a:ext>
                </a:extLst>
              </a:tr>
              <a:tr h="457918"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00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00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00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00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00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00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5156242"/>
                  </a:ext>
                </a:extLst>
              </a:tr>
              <a:tr h="457918"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00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11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11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11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11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00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409883"/>
                  </a:ext>
                </a:extLst>
              </a:tr>
              <a:tr h="457918"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00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00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4540644"/>
                  </a:ext>
                </a:extLst>
              </a:tr>
              <a:tr h="457918"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00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00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00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00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00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00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8060629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6A2514A-6BC5-4165-99EE-86D5DCA2C926}"/>
              </a:ext>
            </a:extLst>
          </p:cNvPr>
          <p:cNvSpPr/>
          <p:nvPr/>
        </p:nvSpPr>
        <p:spPr>
          <a:xfrm>
            <a:off x="647700" y="5923192"/>
            <a:ext cx="7848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00000000000000</a:t>
            </a:r>
            <a:r>
              <a:rPr lang="en-US" sz="14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01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0000</a:t>
            </a:r>
            <a:r>
              <a:rPr lang="en-US" sz="14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01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0000000000000000</a:t>
            </a:r>
            <a:r>
              <a:rPr lang="en-US" sz="1400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11111111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0000</a:t>
            </a:r>
            <a:r>
              <a:rPr lang="en-US" sz="1400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lang="en-US" sz="1400" dirty="0">
                <a:highlight>
                  <a:srgbClr val="FF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1010</a:t>
            </a:r>
            <a:r>
              <a:rPr lang="en-US" sz="1400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00000000000000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658FB22-023E-4ECD-86F0-1DC0D9BB69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072274"/>
              </p:ext>
            </p:extLst>
          </p:nvPr>
        </p:nvGraphicFramePr>
        <p:xfrm>
          <a:off x="117156" y="2060171"/>
          <a:ext cx="530544" cy="517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424">
                  <a:extLst>
                    <a:ext uri="{9D8B030D-6E8A-4147-A177-3AD203B41FA5}">
                      <a16:colId xmlns:a16="http://schemas.microsoft.com/office/drawing/2014/main" val="2501171328"/>
                    </a:ext>
                  </a:extLst>
                </a:gridCol>
                <a:gridCol w="88424">
                  <a:extLst>
                    <a:ext uri="{9D8B030D-6E8A-4147-A177-3AD203B41FA5}">
                      <a16:colId xmlns:a16="http://schemas.microsoft.com/office/drawing/2014/main" val="509548477"/>
                    </a:ext>
                  </a:extLst>
                </a:gridCol>
                <a:gridCol w="88424">
                  <a:extLst>
                    <a:ext uri="{9D8B030D-6E8A-4147-A177-3AD203B41FA5}">
                      <a16:colId xmlns:a16="http://schemas.microsoft.com/office/drawing/2014/main" val="2311270805"/>
                    </a:ext>
                  </a:extLst>
                </a:gridCol>
                <a:gridCol w="88424">
                  <a:extLst>
                    <a:ext uri="{9D8B030D-6E8A-4147-A177-3AD203B41FA5}">
                      <a16:colId xmlns:a16="http://schemas.microsoft.com/office/drawing/2014/main" val="1087921770"/>
                    </a:ext>
                  </a:extLst>
                </a:gridCol>
                <a:gridCol w="88424">
                  <a:extLst>
                    <a:ext uri="{9D8B030D-6E8A-4147-A177-3AD203B41FA5}">
                      <a16:colId xmlns:a16="http://schemas.microsoft.com/office/drawing/2014/main" val="4158538905"/>
                    </a:ext>
                  </a:extLst>
                </a:gridCol>
                <a:gridCol w="88424">
                  <a:extLst>
                    <a:ext uri="{9D8B030D-6E8A-4147-A177-3AD203B41FA5}">
                      <a16:colId xmlns:a16="http://schemas.microsoft.com/office/drawing/2014/main" val="2120457900"/>
                    </a:ext>
                  </a:extLst>
                </a:gridCol>
              </a:tblGrid>
              <a:tr h="86169">
                <a:tc>
                  <a:txBody>
                    <a:bodyPr/>
                    <a:lstStyle/>
                    <a:p>
                      <a:pPr algn="ctr"/>
                      <a:endParaRPr lang="en-US" sz="300" dirty="0">
                        <a:solidFill>
                          <a:schemeClr val="tx1"/>
                        </a:solidFill>
                      </a:endParaRPr>
                    </a:p>
                  </a:txBody>
                  <a:tcPr marL="17207" marR="17207" marT="8603" marB="860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dirty="0">
                        <a:solidFill>
                          <a:schemeClr val="tx1"/>
                        </a:solidFill>
                      </a:endParaRPr>
                    </a:p>
                  </a:txBody>
                  <a:tcPr marL="17207" marR="17207" marT="8603" marB="860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dirty="0">
                        <a:solidFill>
                          <a:schemeClr val="tx1"/>
                        </a:solidFill>
                      </a:endParaRPr>
                    </a:p>
                  </a:txBody>
                  <a:tcPr marL="17207" marR="17207" marT="8603" marB="860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dirty="0">
                        <a:solidFill>
                          <a:schemeClr val="tx1"/>
                        </a:solidFill>
                      </a:endParaRPr>
                    </a:p>
                  </a:txBody>
                  <a:tcPr marL="17207" marR="17207" marT="8603" marB="860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dirty="0">
                        <a:solidFill>
                          <a:schemeClr val="tx1"/>
                        </a:solidFill>
                      </a:endParaRPr>
                    </a:p>
                  </a:txBody>
                  <a:tcPr marL="17207" marR="17207" marT="8603" marB="860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dirty="0">
                        <a:solidFill>
                          <a:schemeClr val="tx1"/>
                        </a:solidFill>
                      </a:endParaRPr>
                    </a:p>
                  </a:txBody>
                  <a:tcPr marL="17207" marR="17207" marT="8603" marB="860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2968006"/>
                  </a:ext>
                </a:extLst>
              </a:tr>
              <a:tr h="86169">
                <a:tc>
                  <a:txBody>
                    <a:bodyPr/>
                    <a:lstStyle/>
                    <a:p>
                      <a:pPr algn="ctr"/>
                      <a:endParaRPr lang="en-US" sz="300" dirty="0">
                        <a:solidFill>
                          <a:schemeClr val="tx1"/>
                        </a:solidFill>
                      </a:endParaRPr>
                    </a:p>
                  </a:txBody>
                  <a:tcPr marL="17207" marR="17207" marT="8603" marB="860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dirty="0">
                        <a:solidFill>
                          <a:schemeClr val="tx1"/>
                        </a:solidFill>
                      </a:endParaRPr>
                    </a:p>
                  </a:txBody>
                  <a:tcPr marL="17207" marR="17207" marT="8603" marB="860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CC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dirty="0">
                        <a:solidFill>
                          <a:schemeClr val="tx1"/>
                        </a:solidFill>
                      </a:endParaRPr>
                    </a:p>
                  </a:txBody>
                  <a:tcPr marL="17207" marR="17207" marT="8603" marB="860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dirty="0">
                        <a:solidFill>
                          <a:schemeClr val="tx1"/>
                        </a:solidFill>
                      </a:endParaRPr>
                    </a:p>
                  </a:txBody>
                  <a:tcPr marL="17207" marR="17207" marT="8603" marB="860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dirty="0">
                        <a:solidFill>
                          <a:schemeClr val="tx1"/>
                        </a:solidFill>
                      </a:endParaRPr>
                    </a:p>
                  </a:txBody>
                  <a:tcPr marL="17207" marR="17207" marT="8603" marB="860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CC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dirty="0">
                        <a:solidFill>
                          <a:schemeClr val="tx1"/>
                        </a:solidFill>
                      </a:endParaRPr>
                    </a:p>
                  </a:txBody>
                  <a:tcPr marL="17207" marR="17207" marT="8603" marB="860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750588"/>
                  </a:ext>
                </a:extLst>
              </a:tr>
              <a:tr h="86169">
                <a:tc>
                  <a:txBody>
                    <a:bodyPr/>
                    <a:lstStyle/>
                    <a:p>
                      <a:pPr algn="ctr"/>
                      <a:endParaRPr lang="en-US" sz="300" dirty="0">
                        <a:solidFill>
                          <a:schemeClr val="tx1"/>
                        </a:solidFill>
                      </a:endParaRPr>
                    </a:p>
                  </a:txBody>
                  <a:tcPr marL="17207" marR="17207" marT="8603" marB="860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dirty="0">
                        <a:solidFill>
                          <a:schemeClr val="tx1"/>
                        </a:solidFill>
                      </a:endParaRPr>
                    </a:p>
                  </a:txBody>
                  <a:tcPr marL="17207" marR="17207" marT="8603" marB="860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dirty="0">
                        <a:solidFill>
                          <a:schemeClr val="tx1"/>
                        </a:solidFill>
                      </a:endParaRPr>
                    </a:p>
                  </a:txBody>
                  <a:tcPr marL="17207" marR="17207" marT="8603" marB="860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dirty="0">
                        <a:solidFill>
                          <a:schemeClr val="tx1"/>
                        </a:solidFill>
                      </a:endParaRPr>
                    </a:p>
                  </a:txBody>
                  <a:tcPr marL="17207" marR="17207" marT="8603" marB="860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dirty="0">
                        <a:solidFill>
                          <a:schemeClr val="tx1"/>
                        </a:solidFill>
                      </a:endParaRPr>
                    </a:p>
                  </a:txBody>
                  <a:tcPr marL="17207" marR="17207" marT="8603" marB="860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dirty="0">
                        <a:solidFill>
                          <a:schemeClr val="tx1"/>
                        </a:solidFill>
                      </a:endParaRPr>
                    </a:p>
                  </a:txBody>
                  <a:tcPr marL="17207" marR="17207" marT="8603" marB="860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5156242"/>
                  </a:ext>
                </a:extLst>
              </a:tr>
              <a:tr h="86169">
                <a:tc>
                  <a:txBody>
                    <a:bodyPr/>
                    <a:lstStyle/>
                    <a:p>
                      <a:pPr algn="ctr"/>
                      <a:endParaRPr lang="en-US" sz="300" dirty="0">
                        <a:solidFill>
                          <a:schemeClr val="tx1"/>
                        </a:solidFill>
                      </a:endParaRPr>
                    </a:p>
                  </a:txBody>
                  <a:tcPr marL="17207" marR="17207" marT="8603" marB="860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dirty="0">
                        <a:solidFill>
                          <a:schemeClr val="tx1"/>
                        </a:solidFill>
                      </a:endParaRPr>
                    </a:p>
                  </a:txBody>
                  <a:tcPr marL="17207" marR="17207" marT="8603" marB="860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dirty="0">
                        <a:solidFill>
                          <a:schemeClr val="tx1"/>
                        </a:solidFill>
                      </a:endParaRPr>
                    </a:p>
                  </a:txBody>
                  <a:tcPr marL="17207" marR="17207" marT="8603" marB="860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dirty="0">
                        <a:solidFill>
                          <a:schemeClr val="tx1"/>
                        </a:solidFill>
                      </a:endParaRPr>
                    </a:p>
                  </a:txBody>
                  <a:tcPr marL="17207" marR="17207" marT="8603" marB="860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dirty="0">
                        <a:solidFill>
                          <a:schemeClr val="tx1"/>
                        </a:solidFill>
                      </a:endParaRPr>
                    </a:p>
                  </a:txBody>
                  <a:tcPr marL="17207" marR="17207" marT="8603" marB="860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dirty="0">
                        <a:solidFill>
                          <a:schemeClr val="tx1"/>
                        </a:solidFill>
                      </a:endParaRPr>
                    </a:p>
                  </a:txBody>
                  <a:tcPr marL="17207" marR="17207" marT="8603" marB="860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409883"/>
                  </a:ext>
                </a:extLst>
              </a:tr>
              <a:tr h="86169">
                <a:tc>
                  <a:txBody>
                    <a:bodyPr/>
                    <a:lstStyle/>
                    <a:p>
                      <a:pPr algn="ctr"/>
                      <a:endParaRPr lang="en-US" sz="300" dirty="0">
                        <a:solidFill>
                          <a:schemeClr val="tx1"/>
                        </a:solidFill>
                      </a:endParaRPr>
                    </a:p>
                  </a:txBody>
                  <a:tcPr marL="17207" marR="17207" marT="8603" marB="860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dirty="0">
                        <a:solidFill>
                          <a:schemeClr val="tx1"/>
                        </a:solidFill>
                      </a:endParaRPr>
                    </a:p>
                  </a:txBody>
                  <a:tcPr marL="17207" marR="17207" marT="8603" marB="860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dirty="0">
                        <a:solidFill>
                          <a:schemeClr val="tx1"/>
                        </a:solidFill>
                      </a:endParaRPr>
                    </a:p>
                  </a:txBody>
                  <a:tcPr marL="17207" marR="17207" marT="8603" marB="860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dirty="0">
                        <a:solidFill>
                          <a:schemeClr val="tx1"/>
                        </a:solidFill>
                      </a:endParaRPr>
                    </a:p>
                  </a:txBody>
                  <a:tcPr marL="17207" marR="17207" marT="8603" marB="860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dirty="0">
                        <a:solidFill>
                          <a:schemeClr val="tx1"/>
                        </a:solidFill>
                      </a:endParaRPr>
                    </a:p>
                  </a:txBody>
                  <a:tcPr marL="17207" marR="17207" marT="8603" marB="860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dirty="0">
                        <a:solidFill>
                          <a:schemeClr val="tx1"/>
                        </a:solidFill>
                      </a:endParaRPr>
                    </a:p>
                  </a:txBody>
                  <a:tcPr marL="17207" marR="17207" marT="8603" marB="860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4540644"/>
                  </a:ext>
                </a:extLst>
              </a:tr>
              <a:tr h="86169">
                <a:tc>
                  <a:txBody>
                    <a:bodyPr/>
                    <a:lstStyle/>
                    <a:p>
                      <a:pPr algn="ctr"/>
                      <a:endParaRPr lang="en-US" sz="300" dirty="0">
                        <a:solidFill>
                          <a:schemeClr val="tx1"/>
                        </a:solidFill>
                      </a:endParaRPr>
                    </a:p>
                  </a:txBody>
                  <a:tcPr marL="17207" marR="17207" marT="8603" marB="860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dirty="0">
                        <a:solidFill>
                          <a:schemeClr val="tx1"/>
                        </a:solidFill>
                      </a:endParaRPr>
                    </a:p>
                  </a:txBody>
                  <a:tcPr marL="17207" marR="17207" marT="8603" marB="860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dirty="0">
                        <a:solidFill>
                          <a:schemeClr val="tx1"/>
                        </a:solidFill>
                      </a:endParaRPr>
                    </a:p>
                  </a:txBody>
                  <a:tcPr marL="17207" marR="17207" marT="8603" marB="860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dirty="0">
                        <a:solidFill>
                          <a:schemeClr val="tx1"/>
                        </a:solidFill>
                      </a:endParaRPr>
                    </a:p>
                  </a:txBody>
                  <a:tcPr marL="17207" marR="17207" marT="8603" marB="860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dirty="0">
                        <a:solidFill>
                          <a:schemeClr val="tx1"/>
                        </a:solidFill>
                      </a:endParaRPr>
                    </a:p>
                  </a:txBody>
                  <a:tcPr marL="17207" marR="17207" marT="8603" marB="860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dirty="0">
                        <a:solidFill>
                          <a:schemeClr val="tx1"/>
                        </a:solidFill>
                      </a:endParaRPr>
                    </a:p>
                  </a:txBody>
                  <a:tcPr marL="17207" marR="17207" marT="8603" marB="860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8060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798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>
            <a:extLst>
              <a:ext uri="{FF2B5EF4-FFF2-40B4-BE49-F238E27FC236}">
                <a16:creationId xmlns:a16="http://schemas.microsoft.com/office/drawing/2014/main" id="{A5F9AE3F-AF17-45CD-8459-BD4B85304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/>
          <a:p>
            <a:r>
              <a:rPr lang="en-US" dirty="0"/>
              <a:t>Network Communication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7DFADFD-0653-486B-A54A-74ECEA257627}"/>
              </a:ext>
            </a:extLst>
          </p:cNvPr>
          <p:cNvSpPr txBox="1"/>
          <p:nvPr/>
        </p:nvSpPr>
        <p:spPr>
          <a:xfrm>
            <a:off x="7559176" y="2301067"/>
            <a:ext cx="1680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Here’s file X you asked for!</a:t>
            </a:r>
          </a:p>
        </p:txBody>
      </p:sp>
      <p:pic>
        <p:nvPicPr>
          <p:cNvPr id="47" name="Picture 46" descr="A close up of a device&#10;&#10;Description generated with high confidence">
            <a:extLst>
              <a:ext uri="{FF2B5EF4-FFF2-40B4-BE49-F238E27FC236}">
                <a16:creationId xmlns:a16="http://schemas.microsoft.com/office/drawing/2014/main" id="{8D1D4AE3-64EA-464B-B982-4193025F6C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 r="9116" b="18750"/>
          <a:stretch/>
        </p:blipFill>
        <p:spPr>
          <a:xfrm>
            <a:off x="6553200" y="916176"/>
            <a:ext cx="1085269" cy="1213921"/>
          </a:xfrm>
          <a:prstGeom prst="rect">
            <a:avLst/>
          </a:prstGeom>
        </p:spPr>
      </p:pic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C50B69D2-FD26-49E4-BEBB-EDB993ACA44F}"/>
              </a:ext>
            </a:extLst>
          </p:cNvPr>
          <p:cNvCxnSpPr>
            <a:cxnSpLocks noChangeAspect="1"/>
          </p:cNvCxnSpPr>
          <p:nvPr/>
        </p:nvCxnSpPr>
        <p:spPr>
          <a:xfrm rot="5400000" flipH="1" flipV="1">
            <a:off x="4553735" y="1156204"/>
            <a:ext cx="4510" cy="7199401"/>
          </a:xfrm>
          <a:prstGeom prst="bentConnector3">
            <a:avLst>
              <a:gd name="adj1" fmla="val -31392284"/>
            </a:avLst>
          </a:prstGeom>
          <a:ln w="571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6" descr="Image result for computer icon">
            <a:extLst>
              <a:ext uri="{FF2B5EF4-FFF2-40B4-BE49-F238E27FC236}">
                <a16:creationId xmlns:a16="http://schemas.microsoft.com/office/drawing/2014/main" id="{66ED2491-BE87-472E-B477-9356E9A7C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196" y="815184"/>
            <a:ext cx="1345869" cy="134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3DCB4C9-2B1D-41A4-99A6-FE7241C6BCBD}"/>
              </a:ext>
            </a:extLst>
          </p:cNvPr>
          <p:cNvCxnSpPr>
            <a:cxnSpLocks noChangeAspect="1"/>
            <a:stCxn id="55" idx="2"/>
            <a:endCxn id="54" idx="2"/>
          </p:cNvCxnSpPr>
          <p:nvPr/>
        </p:nvCxnSpPr>
        <p:spPr>
          <a:xfrm rot="5400000">
            <a:off x="4572001" y="3244519"/>
            <a:ext cx="12700" cy="3251861"/>
          </a:xfrm>
          <a:prstGeom prst="bentConnector3">
            <a:avLst>
              <a:gd name="adj1" fmla="val 6360016"/>
            </a:avLst>
          </a:prstGeom>
          <a:ln w="571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C0C074BD-698C-4F44-9A95-4E8CF9BA0951}"/>
              </a:ext>
            </a:extLst>
          </p:cNvPr>
          <p:cNvSpPr/>
          <p:nvPr/>
        </p:nvSpPr>
        <p:spPr>
          <a:xfrm>
            <a:off x="2273134" y="2301067"/>
            <a:ext cx="13458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“I’d like file X please”</a:t>
            </a:r>
          </a:p>
        </p:txBody>
      </p:sp>
      <p:pic>
        <p:nvPicPr>
          <p:cNvPr id="52" name="Picture 2" descr="Image result for web page icon">
            <a:extLst>
              <a:ext uri="{FF2B5EF4-FFF2-40B4-BE49-F238E27FC236}">
                <a16:creationId xmlns:a16="http://schemas.microsoft.com/office/drawing/2014/main" id="{CEE1376F-429D-4A53-A6AE-156ABBBB4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345" y="2346073"/>
            <a:ext cx="526647" cy="52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CF22E2D-826C-4547-8FD1-D6E4CEA0534D}"/>
              </a:ext>
            </a:extLst>
          </p:cNvPr>
          <p:cNvCxnSpPr>
            <a:cxnSpLocks/>
            <a:stCxn id="51" idx="2"/>
            <a:endCxn id="54" idx="0"/>
          </p:cNvCxnSpPr>
          <p:nvPr/>
        </p:nvCxnSpPr>
        <p:spPr>
          <a:xfrm>
            <a:off x="2946069" y="2947398"/>
            <a:ext cx="1" cy="9997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EDDEB7AC-4862-4C3C-B2BC-5679E5DB69BE}"/>
              </a:ext>
            </a:extLst>
          </p:cNvPr>
          <p:cNvSpPr/>
          <p:nvPr/>
        </p:nvSpPr>
        <p:spPr>
          <a:xfrm>
            <a:off x="2273135" y="3947119"/>
            <a:ext cx="13458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000110010101101011010111001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3EB6DD4-FEA1-4E2E-9D31-DD48FA5653BB}"/>
              </a:ext>
            </a:extLst>
          </p:cNvPr>
          <p:cNvSpPr/>
          <p:nvPr/>
        </p:nvSpPr>
        <p:spPr>
          <a:xfrm>
            <a:off x="5524996" y="3947119"/>
            <a:ext cx="13458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000110010101101011010111001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B79CC87-CE38-4D74-B090-EA201ED93E4B}"/>
              </a:ext>
            </a:extLst>
          </p:cNvPr>
          <p:cNvSpPr/>
          <p:nvPr/>
        </p:nvSpPr>
        <p:spPr>
          <a:xfrm>
            <a:off x="5524997" y="2318586"/>
            <a:ext cx="13458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“I’d like file X please”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9B8931A-1A2E-4E48-BBD6-CD398996F68B}"/>
              </a:ext>
            </a:extLst>
          </p:cNvPr>
          <p:cNvSpPr/>
          <p:nvPr/>
        </p:nvSpPr>
        <p:spPr>
          <a:xfrm>
            <a:off x="7491949" y="3886317"/>
            <a:ext cx="13458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111000100101010100010011100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74BE08D-A1B8-47FB-96CC-3963D6B10C91}"/>
              </a:ext>
            </a:extLst>
          </p:cNvPr>
          <p:cNvCxnSpPr>
            <a:stCxn id="55" idx="0"/>
            <a:endCxn id="56" idx="2"/>
          </p:cNvCxnSpPr>
          <p:nvPr/>
        </p:nvCxnSpPr>
        <p:spPr>
          <a:xfrm flipV="1">
            <a:off x="6197931" y="2964917"/>
            <a:ext cx="1" cy="9822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3F58FB8-CDF1-410E-89A3-148D31049C71}"/>
              </a:ext>
            </a:extLst>
          </p:cNvPr>
          <p:cNvCxnSpPr>
            <a:cxnSpLocks/>
          </p:cNvCxnSpPr>
          <p:nvPr/>
        </p:nvCxnSpPr>
        <p:spPr>
          <a:xfrm>
            <a:off x="8155690" y="2886596"/>
            <a:ext cx="1" cy="9997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CE4FAEEC-D407-49F9-A68A-6F465D8CBDB1}"/>
              </a:ext>
            </a:extLst>
          </p:cNvPr>
          <p:cNvSpPr/>
          <p:nvPr/>
        </p:nvSpPr>
        <p:spPr>
          <a:xfrm>
            <a:off x="304800" y="3944308"/>
            <a:ext cx="13458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111000100101010100010011100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E89F773-F8F7-4ED0-A8CF-AD656E8C19E6}"/>
              </a:ext>
            </a:extLst>
          </p:cNvPr>
          <p:cNvCxnSpPr/>
          <p:nvPr/>
        </p:nvCxnSpPr>
        <p:spPr>
          <a:xfrm flipV="1">
            <a:off x="956288" y="2964917"/>
            <a:ext cx="1" cy="9822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BA2F337-11C3-44B9-9FBC-9F73AC8ED306}"/>
              </a:ext>
            </a:extLst>
          </p:cNvPr>
          <p:cNvSpPr txBox="1"/>
          <p:nvPr/>
        </p:nvSpPr>
        <p:spPr>
          <a:xfrm>
            <a:off x="539151" y="2301067"/>
            <a:ext cx="1680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Here’s file X you asked for!</a:t>
            </a:r>
          </a:p>
        </p:txBody>
      </p:sp>
      <p:pic>
        <p:nvPicPr>
          <p:cNvPr id="63" name="Picture 2" descr="Image result for web page icon">
            <a:extLst>
              <a:ext uri="{FF2B5EF4-FFF2-40B4-BE49-F238E27FC236}">
                <a16:creationId xmlns:a16="http://schemas.microsoft.com/office/drawing/2014/main" id="{202763B5-EA58-4589-8D6D-236AB9671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0" y="2346073"/>
            <a:ext cx="526647" cy="52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46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Request/Response and Binary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6811229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request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– “I’d like file X please” must be converted to binary to be sent electronically</a:t>
            </a:r>
          </a:p>
          <a:p>
            <a:pPr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response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– the file – must also be converted to binary to be sent electronically</a:t>
            </a:r>
          </a:p>
          <a:p>
            <a:pPr>
              <a:spcBef>
                <a:spcPts val="0"/>
              </a:spcBef>
            </a:pPr>
            <a:b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0D81DA-E557-4BD6-8148-2863C3E7C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878" y="3140173"/>
            <a:ext cx="4886245" cy="2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3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Request/Response and Binary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71113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Communication over the network is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complex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  <a:p>
            <a:pPr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Only being able to use 0s and 1s imposes huge limitations on communication – limitations which are to recognize unless actively encountered.</a:t>
            </a:r>
          </a:p>
          <a:p>
            <a:pPr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Enter … 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Morse code</a:t>
            </a:r>
          </a:p>
          <a:p>
            <a:pPr>
              <a:spcBef>
                <a:spcPts val="0"/>
              </a:spcBef>
            </a:pPr>
            <a:b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22530" name="Picture 2" descr="Related image">
            <a:extLst>
              <a:ext uri="{FF2B5EF4-FFF2-40B4-BE49-F238E27FC236}">
                <a16:creationId xmlns:a16="http://schemas.microsoft.com/office/drawing/2014/main" id="{85256153-0836-46E2-8EF5-E66A72288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419600"/>
            <a:ext cx="3429000" cy="94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Image result for morse code">
            <a:extLst>
              <a:ext uri="{FF2B5EF4-FFF2-40B4-BE49-F238E27FC236}">
                <a16:creationId xmlns:a16="http://schemas.microsoft.com/office/drawing/2014/main" id="{7F9F4376-8608-4520-8AD0-6DBEB1CB1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643" y="3200400"/>
            <a:ext cx="4456117" cy="296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76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F4DD7-857E-4FF3-92D4-D826E16ABC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00400" y="80936"/>
            <a:ext cx="5743729" cy="411480"/>
          </a:xfrm>
        </p:spPr>
        <p:txBody>
          <a:bodyPr/>
          <a:lstStyle/>
          <a:p>
            <a:r>
              <a:rPr lang="en-US" dirty="0"/>
              <a:t>Activity: Morse Code pt. 1 (10 min)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FE765AC-4BB9-4A42-9E9B-88110DC492D5}"/>
              </a:ext>
            </a:extLst>
          </p:cNvPr>
          <p:cNvSpPr txBox="1">
            <a:spLocks/>
          </p:cNvSpPr>
          <p:nvPr/>
        </p:nvSpPr>
        <p:spPr>
          <a:xfrm>
            <a:off x="228599" y="838200"/>
            <a:ext cx="8610601" cy="533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dirty="0"/>
              <a:t>Time to see what communicating with heavy limitations looks like. You’re not allowed to talk during this activity, except in Morse code!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u="sng" dirty="0"/>
              <a:t>Instructions: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dirty="0"/>
              <a:t>Work with a Partner. Each person should: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Write your own secret message </a:t>
            </a:r>
            <a:br>
              <a:rPr lang="en-US" dirty="0"/>
            </a:br>
            <a:r>
              <a:rPr lang="en-US" dirty="0"/>
              <a:t>(6+ words) in English.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Use the provided Morse code alphabet </a:t>
            </a:r>
            <a:br>
              <a:rPr lang="en-US" dirty="0"/>
            </a:br>
            <a:r>
              <a:rPr lang="en-US" dirty="0"/>
              <a:t>to convert your message to Morse code, </a:t>
            </a:r>
            <a:br>
              <a:rPr lang="en-US" dirty="0"/>
            </a:br>
            <a:r>
              <a:rPr lang="en-US" dirty="0"/>
              <a:t>written on a separate piece of paper.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Next, trade pieces of paper. </a:t>
            </a:r>
            <a:br>
              <a:rPr lang="en-US" dirty="0"/>
            </a:br>
            <a:r>
              <a:rPr lang="en-US" dirty="0"/>
              <a:t>Decode the other person’s message, </a:t>
            </a:r>
            <a:br>
              <a:rPr lang="en-US" dirty="0"/>
            </a:br>
            <a:r>
              <a:rPr lang="en-US" dirty="0"/>
              <a:t>converting it from Morse code to English. </a:t>
            </a:r>
            <a:br>
              <a:rPr lang="en-US" dirty="0"/>
            </a:br>
            <a:r>
              <a:rPr lang="en-US" dirty="0"/>
              <a:t>Have your partner verify the message.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u="sng" dirty="0"/>
              <a:t>Bonus: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Try having a short conversation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endParaRPr lang="en-US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9458" name="Picture 2" descr="Image result for morse code alphabet">
            <a:extLst>
              <a:ext uri="{FF2B5EF4-FFF2-40B4-BE49-F238E27FC236}">
                <a16:creationId xmlns:a16="http://schemas.microsoft.com/office/drawing/2014/main" id="{42602FA8-8723-4A14-A72D-5AD224FA8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841" y="1905000"/>
            <a:ext cx="3519159" cy="453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33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 Morse Code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87115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Steps in Morse code:</a:t>
            </a:r>
          </a:p>
          <a:p>
            <a:pPr marL="971550" lvl="2" indent="-51435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Message is created in a user-friendly language (English) </a:t>
            </a:r>
          </a:p>
          <a:p>
            <a:pPr marL="971550" lvl="2" indent="-51435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971550" lvl="2" indent="-51435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Message is converted to a language which is easy to transmit. (Morse code)</a:t>
            </a:r>
          </a:p>
          <a:p>
            <a:pPr marL="971550" lvl="2" indent="-51435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971550" lvl="2" indent="-51435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Message is transmitted</a:t>
            </a:r>
          </a:p>
          <a:p>
            <a:pPr marL="971550" lvl="2" indent="-51435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971550" lvl="2" indent="-51435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Message is received as </a:t>
            </a:r>
            <a:b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Morse code</a:t>
            </a:r>
          </a:p>
          <a:p>
            <a:pPr marL="971550" lvl="2" indent="-51435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971550" lvl="2" indent="-51435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Message is decoded</a:t>
            </a:r>
          </a:p>
          <a:p>
            <a:pPr marL="514350" lvl="1" indent="-51435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7FCAC0-892F-4131-B779-B60B65C73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3336827"/>
            <a:ext cx="2903210" cy="28956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CD598AC-5B19-41D5-8E00-AC1AA5EEA4A8}"/>
              </a:ext>
            </a:extLst>
          </p:cNvPr>
          <p:cNvSpPr/>
          <p:nvPr/>
        </p:nvSpPr>
        <p:spPr>
          <a:xfrm>
            <a:off x="5048732" y="4111150"/>
            <a:ext cx="354092" cy="3540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AEC50C1-F216-4546-8EA9-C933E7769F42}"/>
              </a:ext>
            </a:extLst>
          </p:cNvPr>
          <p:cNvSpPr/>
          <p:nvPr/>
        </p:nvSpPr>
        <p:spPr>
          <a:xfrm>
            <a:off x="5000228" y="5062519"/>
            <a:ext cx="354092" cy="3540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D0A04E8-5F7E-4F7F-AEBD-6A810F27E05E}"/>
              </a:ext>
            </a:extLst>
          </p:cNvPr>
          <p:cNvSpPr/>
          <p:nvPr/>
        </p:nvSpPr>
        <p:spPr>
          <a:xfrm>
            <a:off x="6608559" y="5810808"/>
            <a:ext cx="354092" cy="3540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C9FD2C5-6DC6-432A-9F5F-EC7E65A2DC42}"/>
              </a:ext>
            </a:extLst>
          </p:cNvPr>
          <p:cNvSpPr/>
          <p:nvPr/>
        </p:nvSpPr>
        <p:spPr>
          <a:xfrm>
            <a:off x="8202799" y="5062519"/>
            <a:ext cx="354092" cy="3540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FED1A0F-E0AF-4D3E-90FA-8C1A81A765B0}"/>
              </a:ext>
            </a:extLst>
          </p:cNvPr>
          <p:cNvSpPr/>
          <p:nvPr/>
        </p:nvSpPr>
        <p:spPr>
          <a:xfrm>
            <a:off x="8168387" y="4111150"/>
            <a:ext cx="354092" cy="3540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2065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/>
          <a:p>
            <a:r>
              <a:rPr lang="en-US" dirty="0"/>
              <a:t>Morse vs. Binary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3200400" y="1219200"/>
            <a:ext cx="3733800" cy="44196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..-. .. .-.. . / -..-</a:t>
            </a:r>
          </a:p>
          <a:p>
            <a:pPr marL="0" lvl="1"/>
            <a:r>
              <a:rPr lang="en-US" sz="3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f   i   l   e    x</a:t>
            </a:r>
            <a:br>
              <a:rPr lang="en-US" sz="3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br>
              <a:rPr lang="en-US" sz="3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3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 - </a:t>
            </a:r>
            <a:r>
              <a:rPr lang="en-US" sz="3200" dirty="0"/>
              <a:t>01100110 </a:t>
            </a:r>
            <a:br>
              <a:rPr lang="en-US" sz="3200" dirty="0"/>
            </a:br>
            <a:r>
              <a:rPr lang="en-US" sz="3200" dirty="0"/>
              <a:t>i - 01101001 </a:t>
            </a:r>
            <a:br>
              <a:rPr lang="en-US" sz="3200" dirty="0"/>
            </a:br>
            <a:r>
              <a:rPr lang="en-US" sz="3200" dirty="0"/>
              <a:t>l - 01101100 </a:t>
            </a:r>
            <a:br>
              <a:rPr lang="en-US" sz="3200" dirty="0"/>
            </a:br>
            <a:r>
              <a:rPr lang="en-US" sz="3200" dirty="0"/>
              <a:t>e - 01100101 </a:t>
            </a:r>
            <a:br>
              <a:rPr lang="en-US" sz="3200" dirty="0"/>
            </a:br>
            <a:r>
              <a:rPr lang="en-US" sz="3200" dirty="0"/>
              <a:t>space - 00100000 </a:t>
            </a:r>
            <a:br>
              <a:rPr lang="en-US" sz="3200" dirty="0"/>
            </a:br>
            <a:r>
              <a:rPr lang="en-US" sz="3200" dirty="0"/>
              <a:t>x - 01011000</a:t>
            </a:r>
            <a:endParaRPr lang="en-US" sz="3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3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3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3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00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4FB6895-DC0B-4FD1-B47B-9F410975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498" y="32238"/>
            <a:ext cx="8839200" cy="653854"/>
          </a:xfrm>
        </p:spPr>
        <p:txBody>
          <a:bodyPr>
            <a:normAutofit/>
          </a:bodyPr>
          <a:lstStyle/>
          <a:p>
            <a:r>
              <a:rPr lang="en-US" dirty="0"/>
              <a:t>Where are we?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1B6A6D0-7C09-43A5-A9A3-82CD2DB009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853263"/>
              </p:ext>
            </p:extLst>
          </p:nvPr>
        </p:nvGraphicFramePr>
        <p:xfrm>
          <a:off x="338667" y="914400"/>
          <a:ext cx="8500532" cy="4564625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1818970">
                  <a:extLst>
                    <a:ext uri="{9D8B030D-6E8A-4147-A177-3AD203B41FA5}">
                      <a16:colId xmlns:a16="http://schemas.microsoft.com/office/drawing/2014/main" val="4131211719"/>
                    </a:ext>
                  </a:extLst>
                </a:gridCol>
                <a:gridCol w="2629402">
                  <a:extLst>
                    <a:ext uri="{9D8B030D-6E8A-4147-A177-3AD203B41FA5}">
                      <a16:colId xmlns:a16="http://schemas.microsoft.com/office/drawing/2014/main" val="2776651833"/>
                    </a:ext>
                  </a:extLst>
                </a:gridCol>
                <a:gridCol w="1872998">
                  <a:extLst>
                    <a:ext uri="{9D8B030D-6E8A-4147-A177-3AD203B41FA5}">
                      <a16:colId xmlns:a16="http://schemas.microsoft.com/office/drawing/2014/main" val="3696223675"/>
                    </a:ext>
                  </a:extLst>
                </a:gridCol>
                <a:gridCol w="2179162">
                  <a:extLst>
                    <a:ext uri="{9D8B030D-6E8A-4147-A177-3AD203B41FA5}">
                      <a16:colId xmlns:a16="http://schemas.microsoft.com/office/drawing/2014/main" val="1469525018"/>
                    </a:ext>
                  </a:extLst>
                </a:gridCol>
              </a:tblGrid>
              <a:tr h="76478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Security Analyst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Security Operations Center (SOC) Analyst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Security Engineer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Systems Engineer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326580870"/>
                  </a:ext>
                </a:extLst>
              </a:tr>
              <a:tr h="83634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Cyber Threat Analyst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Cyber Defense Analyst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Incident Response Analyst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Intelligence Analyst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2079121175"/>
                  </a:ext>
                </a:extLst>
              </a:tr>
              <a:tr h="83634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Information Assurance Technician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Risk Analyst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Forensics Investigator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Systems Administrator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3454813266"/>
                  </a:ext>
                </a:extLst>
              </a:tr>
              <a:tr h="83634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Network Engineer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IT Auditor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Application Security Engineer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Penetration Tester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849567"/>
                  </a:ext>
                </a:extLst>
              </a:tr>
              <a:tr h="76478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Information Analyst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Systems Security Analyst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IT Specialist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Web Engineer – Application Security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316717533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148A21F-EC3B-43F7-BC18-F7CF513F027F}"/>
              </a:ext>
            </a:extLst>
          </p:cNvPr>
          <p:cNvSpPr txBox="1">
            <a:spLocks/>
          </p:cNvSpPr>
          <p:nvPr/>
        </p:nvSpPr>
        <p:spPr>
          <a:xfrm>
            <a:off x="152400" y="5638800"/>
            <a:ext cx="8763000" cy="70719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Networking is critical for nearly all of these roles. A solid understanding of networking is fundamental to almost all of cybersecurity.</a:t>
            </a:r>
          </a:p>
        </p:txBody>
      </p:sp>
    </p:spTree>
    <p:extLst>
      <p:ext uri="{BB962C8B-B14F-4D97-AF65-F5344CB8AC3E}">
        <p14:creationId xmlns:p14="http://schemas.microsoft.com/office/powerpoint/2010/main" val="301049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>
            <a:extLst>
              <a:ext uri="{FF2B5EF4-FFF2-40B4-BE49-F238E27FC236}">
                <a16:creationId xmlns:a16="http://schemas.microsoft.com/office/drawing/2014/main" id="{A5F9AE3F-AF17-45CD-8459-BD4B85304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/>
          <a:p>
            <a:r>
              <a:rPr lang="en-US" dirty="0"/>
              <a:t>Network Communication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52C76019-380A-4DF7-9D0E-C21A2FE45E5A}"/>
              </a:ext>
            </a:extLst>
          </p:cNvPr>
          <p:cNvCxnSpPr>
            <a:cxnSpLocks noChangeAspect="1"/>
            <a:stCxn id="37" idx="2"/>
            <a:endCxn id="36" idx="2"/>
          </p:cNvCxnSpPr>
          <p:nvPr/>
        </p:nvCxnSpPr>
        <p:spPr>
          <a:xfrm rot="5400000">
            <a:off x="2450669" y="3466268"/>
            <a:ext cx="12700" cy="3251861"/>
          </a:xfrm>
          <a:prstGeom prst="bentConnector3">
            <a:avLst>
              <a:gd name="adj1" fmla="val 7960016"/>
            </a:avLst>
          </a:prstGeom>
          <a:ln w="571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B106441-FC69-45C7-9CE8-844E8634C5E3}"/>
              </a:ext>
            </a:extLst>
          </p:cNvPr>
          <p:cNvSpPr/>
          <p:nvPr/>
        </p:nvSpPr>
        <p:spPr>
          <a:xfrm>
            <a:off x="151802" y="2799815"/>
            <a:ext cx="13458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file x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9F91468-F440-413B-8342-7264121051ED}"/>
              </a:ext>
            </a:extLst>
          </p:cNvPr>
          <p:cNvCxnSpPr>
            <a:cxnSpLocks/>
            <a:stCxn id="34" idx="2"/>
            <a:endCxn id="36" idx="0"/>
          </p:cNvCxnSpPr>
          <p:nvPr/>
        </p:nvCxnSpPr>
        <p:spPr>
          <a:xfrm>
            <a:off x="824737" y="3169147"/>
            <a:ext cx="1" cy="12767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85D5AEE-393C-4A6B-99BA-D745307E5EA8}"/>
              </a:ext>
            </a:extLst>
          </p:cNvPr>
          <p:cNvSpPr/>
          <p:nvPr/>
        </p:nvSpPr>
        <p:spPr>
          <a:xfrm>
            <a:off x="151803" y="4445867"/>
            <a:ext cx="13458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..-. .. .-.. . / -..-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71B5B4D-2536-46A2-88D5-3798180D8504}"/>
              </a:ext>
            </a:extLst>
          </p:cNvPr>
          <p:cNvSpPr/>
          <p:nvPr/>
        </p:nvSpPr>
        <p:spPr>
          <a:xfrm>
            <a:off x="3403664" y="4445867"/>
            <a:ext cx="13458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..-. .. .-.. . / -..-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DFC9C40-E5E3-4EF3-A58B-43D6004E723D}"/>
              </a:ext>
            </a:extLst>
          </p:cNvPr>
          <p:cNvSpPr/>
          <p:nvPr/>
        </p:nvSpPr>
        <p:spPr>
          <a:xfrm>
            <a:off x="3403665" y="2817334"/>
            <a:ext cx="13458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file x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15B89DE-C882-4CAF-BC3B-9256217C243D}"/>
              </a:ext>
            </a:extLst>
          </p:cNvPr>
          <p:cNvCxnSpPr>
            <a:cxnSpLocks/>
            <a:stCxn id="37" idx="0"/>
            <a:endCxn id="38" idx="2"/>
          </p:cNvCxnSpPr>
          <p:nvPr/>
        </p:nvCxnSpPr>
        <p:spPr>
          <a:xfrm flipV="1">
            <a:off x="4076599" y="3186666"/>
            <a:ext cx="1" cy="125920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A close up of a device&#10;&#10;Description generated with high confidence">
            <a:extLst>
              <a:ext uri="{FF2B5EF4-FFF2-40B4-BE49-F238E27FC236}">
                <a16:creationId xmlns:a16="http://schemas.microsoft.com/office/drawing/2014/main" id="{E71E353F-0409-4B82-BC4E-BFA81179B5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 r="9116" b="18750"/>
          <a:stretch/>
        </p:blipFill>
        <p:spPr>
          <a:xfrm>
            <a:off x="8324282" y="1070185"/>
            <a:ext cx="1085269" cy="1213921"/>
          </a:xfrm>
          <a:prstGeom prst="rect">
            <a:avLst/>
          </a:prstGeom>
        </p:spPr>
      </p:pic>
      <p:pic>
        <p:nvPicPr>
          <p:cNvPr id="64" name="Picture 6" descr="Image result for computer icon">
            <a:extLst>
              <a:ext uri="{FF2B5EF4-FFF2-40B4-BE49-F238E27FC236}">
                <a16:creationId xmlns:a16="http://schemas.microsoft.com/office/drawing/2014/main" id="{E980122A-BA3C-4154-90F6-780BDA2E7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120" y="933141"/>
            <a:ext cx="1345869" cy="134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58B0758D-9F7D-4A45-ABBA-610A5FFE2CAB}"/>
              </a:ext>
            </a:extLst>
          </p:cNvPr>
          <p:cNvCxnSpPr>
            <a:cxnSpLocks noChangeAspect="1"/>
            <a:stCxn id="69" idx="2"/>
            <a:endCxn id="68" idx="2"/>
          </p:cNvCxnSpPr>
          <p:nvPr/>
        </p:nvCxnSpPr>
        <p:spPr>
          <a:xfrm rot="5400000">
            <a:off x="7237811" y="3623616"/>
            <a:ext cx="12700" cy="3245511"/>
          </a:xfrm>
          <a:prstGeom prst="bentConnector3">
            <a:avLst>
              <a:gd name="adj1" fmla="val 5320000"/>
            </a:avLst>
          </a:prstGeom>
          <a:ln w="571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092F3B0B-BD02-441B-9622-F829D990325C}"/>
              </a:ext>
            </a:extLst>
          </p:cNvPr>
          <p:cNvSpPr/>
          <p:nvPr/>
        </p:nvSpPr>
        <p:spPr>
          <a:xfrm>
            <a:off x="4935769" y="2356432"/>
            <a:ext cx="13458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file x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BCE0F04-5206-4AA0-9FDE-EE7014ADFC3C}"/>
              </a:ext>
            </a:extLst>
          </p:cNvPr>
          <p:cNvCxnSpPr>
            <a:cxnSpLocks/>
            <a:stCxn id="66" idx="2"/>
            <a:endCxn id="68" idx="0"/>
          </p:cNvCxnSpPr>
          <p:nvPr/>
        </p:nvCxnSpPr>
        <p:spPr>
          <a:xfrm>
            <a:off x="5608704" y="2725764"/>
            <a:ext cx="6351" cy="7662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311F78D7-8C1A-4EE9-B8D7-A1D7B49A43B5}"/>
              </a:ext>
            </a:extLst>
          </p:cNvPr>
          <p:cNvSpPr/>
          <p:nvPr/>
        </p:nvSpPr>
        <p:spPr>
          <a:xfrm>
            <a:off x="4942120" y="3492045"/>
            <a:ext cx="134586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01100110 01101001 01101100 01100101 00100000 01011000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E0C3CF4-6641-4EE5-928E-88B50949349A}"/>
              </a:ext>
            </a:extLst>
          </p:cNvPr>
          <p:cNvSpPr/>
          <p:nvPr/>
        </p:nvSpPr>
        <p:spPr>
          <a:xfrm>
            <a:off x="8187631" y="3492045"/>
            <a:ext cx="134586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01100110 01101001 01101100 01100101 00100000 01011000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61A7238-6D37-4920-B433-A59A27DB9F42}"/>
              </a:ext>
            </a:extLst>
          </p:cNvPr>
          <p:cNvSpPr/>
          <p:nvPr/>
        </p:nvSpPr>
        <p:spPr>
          <a:xfrm>
            <a:off x="8187632" y="2373951"/>
            <a:ext cx="13458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file x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E487136-5F6D-48EE-B127-28F5B7A2BC7D}"/>
              </a:ext>
            </a:extLst>
          </p:cNvPr>
          <p:cNvCxnSpPr>
            <a:cxnSpLocks/>
            <a:stCxn id="69" idx="0"/>
            <a:endCxn id="70" idx="2"/>
          </p:cNvCxnSpPr>
          <p:nvPr/>
        </p:nvCxnSpPr>
        <p:spPr>
          <a:xfrm flipV="1">
            <a:off x="8860566" y="2743283"/>
            <a:ext cx="1" cy="7487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54" name="Picture 2" descr="Image result for profile icon">
            <a:extLst>
              <a:ext uri="{FF2B5EF4-FFF2-40B4-BE49-F238E27FC236}">
                <a16:creationId xmlns:a16="http://schemas.microsoft.com/office/drawing/2014/main" id="{958A7B1F-5B45-4512-B013-23979BF50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59" y="1486613"/>
            <a:ext cx="1312356" cy="121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Image result for profile icon">
            <a:extLst>
              <a:ext uri="{FF2B5EF4-FFF2-40B4-BE49-F238E27FC236}">
                <a16:creationId xmlns:a16="http://schemas.microsoft.com/office/drawing/2014/main" id="{094BBF94-4AFC-4A57-A0EC-CE5C5AB65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772" y="1506543"/>
            <a:ext cx="1312356" cy="121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55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>
            <a:extLst>
              <a:ext uri="{FF2B5EF4-FFF2-40B4-BE49-F238E27FC236}">
                <a16:creationId xmlns:a16="http://schemas.microsoft.com/office/drawing/2014/main" id="{A5F9AE3F-AF17-45CD-8459-BD4B85304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/>
          <a:p>
            <a:r>
              <a:rPr lang="en-US" dirty="0"/>
              <a:t>Morse vs. Binary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C45C51-2B3B-4429-8A3C-1FE2DAC22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840" y="1447801"/>
            <a:ext cx="3163960" cy="34172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EA8951-F757-4490-8641-F884AC39F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34" y="1447800"/>
            <a:ext cx="3426225" cy="34172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75FAAB-D6AB-4619-B946-E2D4A7D271CA}"/>
              </a:ext>
            </a:extLst>
          </p:cNvPr>
          <p:cNvSpPr txBox="1"/>
          <p:nvPr/>
        </p:nvSpPr>
        <p:spPr>
          <a:xfrm>
            <a:off x="724825" y="5562600"/>
            <a:ext cx="7694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Sending the message “file x” in Morse code and binary.</a:t>
            </a:r>
          </a:p>
        </p:txBody>
      </p:sp>
    </p:spTree>
    <p:extLst>
      <p:ext uri="{BB962C8B-B14F-4D97-AF65-F5344CB8AC3E}">
        <p14:creationId xmlns:p14="http://schemas.microsoft.com/office/powerpoint/2010/main" val="249614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 Morse Code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78733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4572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Morse code message is much shorter than the binary. </a:t>
            </a:r>
            <a:r>
              <a:rPr lang="en-US" sz="22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Why?</a:t>
            </a: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68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 Morse Code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78733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4572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Morse code message is much shorter than the binary. </a:t>
            </a:r>
            <a:r>
              <a:rPr lang="en-US" sz="22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Why?</a:t>
            </a:r>
          </a:p>
          <a:p>
            <a:pPr lvl="1" indent="-4572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Binary is always just </a:t>
            </a:r>
            <a:r>
              <a:rPr lang="en-US" sz="22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0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 and </a:t>
            </a:r>
            <a:r>
              <a:rPr lang="en-US" sz="22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1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 – two elements.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Morse code is more “expressive” – five elements: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lvl="2" indent="-457200">
              <a:buFont typeface="+mj-lt"/>
              <a:buAutoNum type="arabicPeriod"/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short mark, dot or "dit" (</a:t>
            </a:r>
            <a:r>
              <a:rPr lang="en-US" sz="2200" dirty="0"/>
              <a:t>▄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): "dot duration" is one time unit long</a:t>
            </a:r>
          </a:p>
          <a:p>
            <a:pPr lvl="2" indent="-457200">
              <a:buFont typeface="+mj-lt"/>
              <a:buAutoNum type="arabicPeriod"/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longer mark, dash or "dah" (▄▄▄): three time units long</a:t>
            </a:r>
          </a:p>
          <a:p>
            <a:pPr lvl="2" indent="-457200">
              <a:buFont typeface="+mj-lt"/>
              <a:buAutoNum type="arabicPeriod"/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inter-element gap between the dots and dashes within a character: one dot duration or one unit long</a:t>
            </a:r>
          </a:p>
          <a:p>
            <a:pPr lvl="2" indent="-457200">
              <a:buFont typeface="+mj-lt"/>
              <a:buAutoNum type="arabicPeriod"/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short gap (between letters): three time units long</a:t>
            </a:r>
          </a:p>
          <a:p>
            <a:pPr lvl="2" indent="-457200">
              <a:buFont typeface="+mj-lt"/>
              <a:buAutoNum type="arabicPeriod"/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medium gap (between words): seven time units long</a:t>
            </a:r>
            <a:b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85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 Morse Code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78733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4572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Morse code message is much shorter than the binary. </a:t>
            </a:r>
            <a:r>
              <a:rPr lang="en-US" sz="22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Why?</a:t>
            </a:r>
          </a:p>
          <a:p>
            <a:pPr lvl="1" indent="-4572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This means that given 4 characters: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0" lvl="1"/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0" lvl="1"/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Morse code can use different combinations of characters and pauses to communicate many different things in a short number of characters.</a:t>
            </a:r>
            <a:b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3DDB08-324A-4FD6-9D6A-8B2AA38E4F84}"/>
              </a:ext>
            </a:extLst>
          </p:cNvPr>
          <p:cNvSpPr/>
          <p:nvPr/>
        </p:nvSpPr>
        <p:spPr>
          <a:xfrm>
            <a:off x="2057400" y="3124200"/>
            <a:ext cx="9172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Binary</a:t>
            </a:r>
            <a:b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</a:t>
            </a:r>
            <a:r>
              <a:rPr lang="en-US" baseline="30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4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= 16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08626B-5F20-4F96-AFEF-0F3E49F001CE}"/>
              </a:ext>
            </a:extLst>
          </p:cNvPr>
          <p:cNvSpPr/>
          <p:nvPr/>
        </p:nvSpPr>
        <p:spPr>
          <a:xfrm>
            <a:off x="5215162" y="3124200"/>
            <a:ext cx="10454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Morse</a:t>
            </a:r>
            <a:b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5</a:t>
            </a:r>
            <a:r>
              <a:rPr lang="en-US" baseline="30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4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= 625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07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 in Communication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78733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So, 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0s and 1s is a significant limitation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However, network communication isn’t </a:t>
            </a:r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just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limited by 0s and 1s and binary. There are other complexities as well.</a:t>
            </a:r>
          </a:p>
          <a:p>
            <a:pPr lvl="1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lvl="1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Let’s think about what other complexities might exist with Morse code to help us draw parallels when it comes to communicating over the network.</a:t>
            </a:r>
            <a:b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2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F4DD7-857E-4FF3-92D4-D826E16ABC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00400" y="80936"/>
            <a:ext cx="5743729" cy="411480"/>
          </a:xfrm>
        </p:spPr>
        <p:txBody>
          <a:bodyPr/>
          <a:lstStyle/>
          <a:p>
            <a:r>
              <a:rPr lang="en-US" dirty="0"/>
              <a:t>Activity: Partners Morse Code pt. 2 (10 min)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FE765AC-4BB9-4A42-9E9B-88110DC492D5}"/>
              </a:ext>
            </a:extLst>
          </p:cNvPr>
          <p:cNvSpPr txBox="1">
            <a:spLocks/>
          </p:cNvSpPr>
          <p:nvPr/>
        </p:nvSpPr>
        <p:spPr>
          <a:xfrm>
            <a:off x="228599" y="838200"/>
            <a:ext cx="8715529" cy="533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dirty="0"/>
              <a:t>Time to have a conversation, but this time you’re</a:t>
            </a:r>
            <a:r>
              <a:rPr lang="en-US" i="1" dirty="0"/>
              <a:t> forbidden from looking at each other</a:t>
            </a:r>
            <a:r>
              <a:rPr lang="en-US" dirty="0"/>
              <a:t>, and must say the Morse code out loud. Work with a partner!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u="sng" dirty="0"/>
              <a:t>Instructions: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Person 1: start the conversation by sending </a:t>
            </a:r>
            <a:br>
              <a:rPr lang="en-US" dirty="0"/>
            </a:br>
            <a:r>
              <a:rPr lang="en-US" dirty="0"/>
              <a:t>some Morse code as a vocal message.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Person 2: listen, write down the </a:t>
            </a:r>
            <a:br>
              <a:rPr lang="en-US" dirty="0"/>
            </a:br>
            <a:r>
              <a:rPr lang="en-US" dirty="0"/>
              <a:t>message, and decode it.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Person 2: form a response message </a:t>
            </a:r>
            <a:br>
              <a:rPr lang="en-US" dirty="0"/>
            </a:br>
            <a:r>
              <a:rPr lang="en-US" dirty="0"/>
              <a:t>and send it vocally as Morse code.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Person 1: listen, write down the </a:t>
            </a:r>
            <a:br>
              <a:rPr lang="en-US" dirty="0"/>
            </a:br>
            <a:r>
              <a:rPr lang="en-US" dirty="0"/>
              <a:t>message, and decode it.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Repeat these steps until the conversation is finished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As you act out the above steps, </a:t>
            </a:r>
            <a:r>
              <a:rPr lang="en-US" b="1" dirty="0"/>
              <a:t>take note of any difficulties you encounter</a:t>
            </a:r>
            <a:r>
              <a:rPr lang="en-US" dirty="0"/>
              <a:t>. Specifically, any ambiguities, uncertain pauses, confusion, etc.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endParaRPr lang="en-US" dirty="0"/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endParaRPr lang="en-US" dirty="0"/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endParaRPr lang="en-US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4" name="Picture 2" descr="Image result for morse code alphabet">
            <a:extLst>
              <a:ext uri="{FF2B5EF4-FFF2-40B4-BE49-F238E27FC236}">
                <a16:creationId xmlns:a16="http://schemas.microsoft.com/office/drawing/2014/main" id="{07FF7BDD-6E77-4CBC-A432-F7A62440B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71" y="1676400"/>
            <a:ext cx="265985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26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772400" cy="653854"/>
          </a:xfrm>
        </p:spPr>
        <p:txBody>
          <a:bodyPr>
            <a:normAutofit/>
          </a:bodyPr>
          <a:lstStyle/>
          <a:p>
            <a:r>
              <a:rPr lang="en-US" dirty="0"/>
              <a:t>Review Morse Code pt. 2 struggles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87115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Some of the challenges of communicating via Morse code:</a:t>
            </a:r>
          </a:p>
          <a:p>
            <a:pPr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Starting a conversation (who and how)</a:t>
            </a:r>
          </a:p>
          <a:p>
            <a:pPr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Ending/waiting for response</a:t>
            </a:r>
          </a:p>
          <a:p>
            <a:pPr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Noting that a message was received/is being processed</a:t>
            </a:r>
          </a:p>
          <a:p>
            <a:pPr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Explaining that a message was or was not understood</a:t>
            </a:r>
          </a:p>
          <a:p>
            <a:pPr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Denoting a response</a:t>
            </a:r>
          </a:p>
          <a:p>
            <a:pPr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Ending the conversation completely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b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95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772400" cy="653854"/>
          </a:xfrm>
        </p:spPr>
        <p:txBody>
          <a:bodyPr>
            <a:normAutofit/>
          </a:bodyPr>
          <a:lstStyle/>
          <a:p>
            <a:r>
              <a:rPr lang="en-US" dirty="0"/>
              <a:t>Review Morse Code pt. 2 struggles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63493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lvl="1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the real world with network communication, it’s more complex and there are more difficulties.</a:t>
            </a:r>
          </a:p>
          <a:p>
            <a:pPr lvl="1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0" lvl="1"/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would be really helpful to have a set of agreed-upon </a:t>
            </a:r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rules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help us better understand and parse our content…</a:t>
            </a:r>
          </a:p>
          <a:p>
            <a:pPr lvl="1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b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4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DC68B-22FE-4817-BEE3-75D9BF9E0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029740"/>
            <a:ext cx="8915400" cy="704060"/>
          </a:xfrm>
        </p:spPr>
        <p:txBody>
          <a:bodyPr>
            <a:normAutofit/>
          </a:bodyPr>
          <a:lstStyle/>
          <a:p>
            <a:r>
              <a:rPr lang="en-US" dirty="0"/>
              <a:t>Protocols</a:t>
            </a:r>
          </a:p>
        </p:txBody>
      </p:sp>
    </p:spTree>
    <p:extLst>
      <p:ext uri="{BB962C8B-B14F-4D97-AF65-F5344CB8AC3E}">
        <p14:creationId xmlns:p14="http://schemas.microsoft.com/office/powerpoint/2010/main" val="304266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/>
          <a:p>
            <a:r>
              <a:rPr lang="en-US" dirty="0"/>
              <a:t>Networking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87115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Wireshark is used often by Network Admins, Penetration Testers, security specialists, and in the forensics industry.</a:t>
            </a: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Soon we’ll be analyzing capture files to </a:t>
            </a:r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identify malicious actors and malware sent on the network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Pretty cool.</a:t>
            </a:r>
            <a:b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b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F9598409-3109-46E6-BF76-245BAE31BA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" t="3185" r="1532"/>
          <a:stretch/>
        </p:blipFill>
        <p:spPr>
          <a:xfrm>
            <a:off x="89388" y="762000"/>
            <a:ext cx="8965223" cy="3287563"/>
          </a:xfrm>
          <a:prstGeom prst="rect">
            <a:avLst/>
          </a:prstGeom>
        </p:spPr>
      </p:pic>
      <p:pic>
        <p:nvPicPr>
          <p:cNvPr id="8" name="Picture 7" descr="https://ibeta.org/wp-content/uploads/2016/08/icon-WireShark.png">
            <a:extLst>
              <a:ext uri="{FF2B5EF4-FFF2-40B4-BE49-F238E27FC236}">
                <a16:creationId xmlns:a16="http://schemas.microsoft.com/office/drawing/2014/main" id="{C8F463FD-073C-473E-AFF2-73FC9595A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405781"/>
            <a:ext cx="1391335" cy="139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73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87115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 </a:t>
            </a:r>
            <a:r>
              <a:rPr lang="en-US" sz="26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protocol</a:t>
            </a:r>
            <a: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is a set of standardized rules that specify how interactions between communicating entities should work.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While networks are all about how computers </a:t>
            </a:r>
            <a:r>
              <a:rPr lang="en-US" sz="2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connect</a:t>
            </a:r>
            <a: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protocols are about how they </a:t>
            </a:r>
            <a:r>
              <a:rPr lang="en-US" sz="2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communicate</a:t>
            </a:r>
            <a: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  <a:b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6E31F8-10D0-4272-8E83-EE6A64BAA0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343400"/>
            <a:ext cx="3657600" cy="1911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A6317C-789E-4ED9-982C-B5CBBB4333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47" y="4325815"/>
            <a:ext cx="3657600" cy="191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2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Example - Authentication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87115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PAP  - P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assword 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uthentication 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rotocol</a:t>
            </a:r>
          </a:p>
          <a:p>
            <a:pPr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Client sends an authentication request containing the username and password to the server</a:t>
            </a:r>
          </a:p>
          <a:p>
            <a:pPr marL="971550" lvl="1" indent="-51435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server responds with either an acknowledgement if the credentials are okay or a “nak” otherwise.</a:t>
            </a:r>
            <a:b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26626" name="Picture 2" descr="Image result for protocol example person">
            <a:extLst>
              <a:ext uri="{FF2B5EF4-FFF2-40B4-BE49-F238E27FC236}">
                <a16:creationId xmlns:a16="http://schemas.microsoft.com/office/drawing/2014/main" id="{AA9EBE3F-7536-4F3E-9CD4-101615D22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76400"/>
            <a:ext cx="5562600" cy="261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56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Example - Authentication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87115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PAP</a:t>
            </a:r>
            <a:b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client forms the initial </a:t>
            </a:r>
            <a:b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request, which must contain </a:t>
            </a:r>
            <a:b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bits in a specific 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order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of </a:t>
            </a:r>
            <a:b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 specific 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length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per the standards and rules of the protocol:</a:t>
            </a:r>
          </a:p>
          <a:p>
            <a:pPr>
              <a:spcBef>
                <a:spcPts val="0"/>
              </a:spcBef>
            </a:pPr>
            <a:b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>
              <a:spcBef>
                <a:spcPts val="0"/>
              </a:spcBef>
            </a:pPr>
            <a:b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5715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Before communicating, they’ve agreed upon a standard, consistent way to communicate.</a:t>
            </a: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ABFE66D-A326-4684-B2EF-3CC43F359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811996"/>
              </p:ext>
            </p:extLst>
          </p:nvPr>
        </p:nvGraphicFramePr>
        <p:xfrm>
          <a:off x="434369" y="3886200"/>
          <a:ext cx="8275261" cy="94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437">
                  <a:extLst>
                    <a:ext uri="{9D8B030D-6E8A-4147-A177-3AD203B41FA5}">
                      <a16:colId xmlns:a16="http://schemas.microsoft.com/office/drawing/2014/main" val="3825920919"/>
                    </a:ext>
                  </a:extLst>
                </a:gridCol>
                <a:gridCol w="578331">
                  <a:extLst>
                    <a:ext uri="{9D8B030D-6E8A-4147-A177-3AD203B41FA5}">
                      <a16:colId xmlns:a16="http://schemas.microsoft.com/office/drawing/2014/main" val="3630551754"/>
                    </a:ext>
                  </a:extLst>
                </a:gridCol>
                <a:gridCol w="991424">
                  <a:extLst>
                    <a:ext uri="{9D8B030D-6E8A-4147-A177-3AD203B41FA5}">
                      <a16:colId xmlns:a16="http://schemas.microsoft.com/office/drawing/2014/main" val="2652405846"/>
                    </a:ext>
                  </a:extLst>
                </a:gridCol>
                <a:gridCol w="1554762">
                  <a:extLst>
                    <a:ext uri="{9D8B030D-6E8A-4147-A177-3AD203B41FA5}">
                      <a16:colId xmlns:a16="http://schemas.microsoft.com/office/drawing/2014/main" val="1765005871"/>
                    </a:ext>
                  </a:extLst>
                </a:gridCol>
                <a:gridCol w="1419511">
                  <a:extLst>
                    <a:ext uri="{9D8B030D-6E8A-4147-A177-3AD203B41FA5}">
                      <a16:colId xmlns:a16="http://schemas.microsoft.com/office/drawing/2014/main" val="2801928655"/>
                    </a:ext>
                  </a:extLst>
                </a:gridCol>
                <a:gridCol w="1461615">
                  <a:extLst>
                    <a:ext uri="{9D8B030D-6E8A-4147-A177-3AD203B41FA5}">
                      <a16:colId xmlns:a16="http://schemas.microsoft.com/office/drawing/2014/main" val="687852021"/>
                    </a:ext>
                  </a:extLst>
                </a:gridCol>
                <a:gridCol w="1182181">
                  <a:extLst>
                    <a:ext uri="{9D8B030D-6E8A-4147-A177-3AD203B41FA5}">
                      <a16:colId xmlns:a16="http://schemas.microsoft.com/office/drawing/2014/main" val="9499308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 byte</a:t>
                      </a:r>
                      <a:endParaRPr lang="en-US" sz="1600" b="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US" sz="1600" b="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 bytes</a:t>
                      </a:r>
                      <a:endParaRPr lang="en-US" sz="1600" b="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 byte</a:t>
                      </a:r>
                      <a:endParaRPr lang="en-US" sz="1600" b="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Variable</a:t>
                      </a:r>
                      <a:endParaRPr lang="en-US" sz="1600" b="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 byte</a:t>
                      </a:r>
                      <a:endParaRPr lang="en-US" sz="1600" b="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Variable</a:t>
                      </a:r>
                      <a:endParaRPr lang="en-US" sz="1600" b="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625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Code:  1</a:t>
                      </a:r>
                      <a:endParaRPr lang="en-US" sz="16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ID</a:t>
                      </a:r>
                      <a:endParaRPr lang="en-US" sz="16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Length</a:t>
                      </a:r>
                      <a:endParaRPr lang="en-US" sz="16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User name length</a:t>
                      </a:r>
                      <a:endParaRPr lang="en-US" sz="16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User name</a:t>
                      </a:r>
                      <a:endParaRPr lang="en-US" sz="16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Password length</a:t>
                      </a:r>
                      <a:endParaRPr lang="en-US" sz="16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Password</a:t>
                      </a:r>
                      <a:endParaRPr lang="en-US" sz="16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4874847"/>
                  </a:ext>
                </a:extLst>
              </a:tr>
            </a:tbl>
          </a:graphicData>
        </a:graphic>
      </p:graphicFrame>
      <p:pic>
        <p:nvPicPr>
          <p:cNvPr id="8" name="Picture 2" descr="Image result for protocol example person">
            <a:extLst>
              <a:ext uri="{FF2B5EF4-FFF2-40B4-BE49-F238E27FC236}">
                <a16:creationId xmlns:a16="http://schemas.microsoft.com/office/drawing/2014/main" id="{87BEB824-BB9F-4716-BE74-54C8FF9AB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930665"/>
            <a:ext cx="3613711" cy="170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9E7E0B-3BF8-410A-AD70-1B4FA372B3A9}"/>
              </a:ext>
            </a:extLst>
          </p:cNvPr>
          <p:cNvSpPr/>
          <p:nvPr/>
        </p:nvSpPr>
        <p:spPr>
          <a:xfrm>
            <a:off x="5181600" y="1371600"/>
            <a:ext cx="1219200" cy="1143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26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Example - Authentication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87115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PAP</a:t>
            </a:r>
            <a:b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b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server upon receiving</a:t>
            </a:r>
            <a:b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request will know where in </a:t>
            </a:r>
            <a:b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bit stream to look for</a:t>
            </a:r>
            <a:b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content – the username and password.</a:t>
            </a:r>
          </a:p>
          <a:p>
            <a:pPr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b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5715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rules allow you to find important information in a world of just 0s and 1s.</a:t>
            </a:r>
          </a:p>
        </p:txBody>
      </p:sp>
      <p:pic>
        <p:nvPicPr>
          <p:cNvPr id="8" name="Picture 2" descr="Image result for protocol example person">
            <a:extLst>
              <a:ext uri="{FF2B5EF4-FFF2-40B4-BE49-F238E27FC236}">
                <a16:creationId xmlns:a16="http://schemas.microsoft.com/office/drawing/2014/main" id="{87BEB824-BB9F-4716-BE74-54C8FF9AB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930665"/>
            <a:ext cx="3613711" cy="170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733E47E-1716-4F2A-9AC3-570E2E2AE5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590760"/>
              </p:ext>
            </p:extLst>
          </p:nvPr>
        </p:nvGraphicFramePr>
        <p:xfrm>
          <a:off x="434369" y="3886200"/>
          <a:ext cx="8275261" cy="94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437">
                  <a:extLst>
                    <a:ext uri="{9D8B030D-6E8A-4147-A177-3AD203B41FA5}">
                      <a16:colId xmlns:a16="http://schemas.microsoft.com/office/drawing/2014/main" val="3825920919"/>
                    </a:ext>
                  </a:extLst>
                </a:gridCol>
                <a:gridCol w="578331">
                  <a:extLst>
                    <a:ext uri="{9D8B030D-6E8A-4147-A177-3AD203B41FA5}">
                      <a16:colId xmlns:a16="http://schemas.microsoft.com/office/drawing/2014/main" val="3630551754"/>
                    </a:ext>
                  </a:extLst>
                </a:gridCol>
                <a:gridCol w="991424">
                  <a:extLst>
                    <a:ext uri="{9D8B030D-6E8A-4147-A177-3AD203B41FA5}">
                      <a16:colId xmlns:a16="http://schemas.microsoft.com/office/drawing/2014/main" val="2652405846"/>
                    </a:ext>
                  </a:extLst>
                </a:gridCol>
                <a:gridCol w="1554762">
                  <a:extLst>
                    <a:ext uri="{9D8B030D-6E8A-4147-A177-3AD203B41FA5}">
                      <a16:colId xmlns:a16="http://schemas.microsoft.com/office/drawing/2014/main" val="1765005871"/>
                    </a:ext>
                  </a:extLst>
                </a:gridCol>
                <a:gridCol w="1419511">
                  <a:extLst>
                    <a:ext uri="{9D8B030D-6E8A-4147-A177-3AD203B41FA5}">
                      <a16:colId xmlns:a16="http://schemas.microsoft.com/office/drawing/2014/main" val="2801928655"/>
                    </a:ext>
                  </a:extLst>
                </a:gridCol>
                <a:gridCol w="1461615">
                  <a:extLst>
                    <a:ext uri="{9D8B030D-6E8A-4147-A177-3AD203B41FA5}">
                      <a16:colId xmlns:a16="http://schemas.microsoft.com/office/drawing/2014/main" val="687852021"/>
                    </a:ext>
                  </a:extLst>
                </a:gridCol>
                <a:gridCol w="1182181">
                  <a:extLst>
                    <a:ext uri="{9D8B030D-6E8A-4147-A177-3AD203B41FA5}">
                      <a16:colId xmlns:a16="http://schemas.microsoft.com/office/drawing/2014/main" val="9499308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 byte</a:t>
                      </a:r>
                      <a:endParaRPr lang="en-US" sz="1600" b="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US" sz="1600" b="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 bytes</a:t>
                      </a:r>
                      <a:endParaRPr lang="en-US" sz="1600" b="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 byte</a:t>
                      </a:r>
                      <a:endParaRPr lang="en-US" sz="1600" b="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Variable</a:t>
                      </a:r>
                      <a:endParaRPr lang="en-US" sz="1600" b="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 byte</a:t>
                      </a:r>
                      <a:endParaRPr lang="en-US" sz="1600" b="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Variable</a:t>
                      </a:r>
                      <a:endParaRPr lang="en-US" sz="1600" b="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625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Code:  1</a:t>
                      </a:r>
                      <a:endParaRPr lang="en-US" sz="16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ID</a:t>
                      </a:r>
                      <a:endParaRPr lang="en-US" sz="16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Length</a:t>
                      </a:r>
                      <a:endParaRPr lang="en-US" sz="16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User name length</a:t>
                      </a:r>
                      <a:endParaRPr lang="en-US" sz="16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User name</a:t>
                      </a:r>
                      <a:endParaRPr lang="en-US" sz="16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Password length</a:t>
                      </a:r>
                      <a:endParaRPr lang="en-US" sz="16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Password</a:t>
                      </a:r>
                      <a:endParaRPr lang="en-US" sz="16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4874847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32D328E1-1B3D-4BE2-8D39-A25749692812}"/>
              </a:ext>
            </a:extLst>
          </p:cNvPr>
          <p:cNvSpPr/>
          <p:nvPr/>
        </p:nvSpPr>
        <p:spPr>
          <a:xfrm>
            <a:off x="4743856" y="4323944"/>
            <a:ext cx="1219200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1CAF35-37C2-4A73-AA93-EE691B967E54}"/>
              </a:ext>
            </a:extLst>
          </p:cNvPr>
          <p:cNvSpPr/>
          <p:nvPr/>
        </p:nvSpPr>
        <p:spPr>
          <a:xfrm>
            <a:off x="7572984" y="4323944"/>
            <a:ext cx="1066800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A64DB4-A7AF-4C37-96E8-9C3799AAA33A}"/>
              </a:ext>
            </a:extLst>
          </p:cNvPr>
          <p:cNvSpPr/>
          <p:nvPr/>
        </p:nvSpPr>
        <p:spPr>
          <a:xfrm>
            <a:off x="7696200" y="1082773"/>
            <a:ext cx="943584" cy="15493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90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Example - Authentication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77209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protocol rules are shaped by the problem they’re trying to solve and the data being communicated.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With PAP, this means denoting exactly where in all of the bits sent the username and password are: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6C8937-9159-4903-9ABE-FF32F5E2F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46834"/>
            <a:ext cx="9131646" cy="293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20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F4DD7-857E-4FF3-92D4-D826E16ABC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00400" y="80936"/>
            <a:ext cx="5743729" cy="411480"/>
          </a:xfrm>
        </p:spPr>
        <p:txBody>
          <a:bodyPr/>
          <a:lstStyle/>
          <a:p>
            <a:r>
              <a:rPr lang="en-US" dirty="0"/>
              <a:t>Activity: Morse Code pt. 3 (15 min)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FE765AC-4BB9-4A42-9E9B-88110DC492D5}"/>
              </a:ext>
            </a:extLst>
          </p:cNvPr>
          <p:cNvSpPr txBox="1">
            <a:spLocks/>
          </p:cNvSpPr>
          <p:nvPr/>
        </p:nvSpPr>
        <p:spPr>
          <a:xfrm>
            <a:off x="228599" y="838200"/>
            <a:ext cx="8715529" cy="533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1700" dirty="0"/>
              <a:t>One final conversation with your partner, again you’re </a:t>
            </a:r>
            <a:r>
              <a:rPr lang="en-US" sz="1700" i="1" dirty="0"/>
              <a:t>forbidden from looking at each other</a:t>
            </a:r>
            <a:r>
              <a:rPr lang="en-US" sz="1700" dirty="0"/>
              <a:t> once the conversation has started, and you must say the Morse code out loud. </a:t>
            </a:r>
            <a:br>
              <a:rPr lang="en-US" sz="1700" dirty="0"/>
            </a:br>
            <a:r>
              <a:rPr lang="en-US" sz="1700" dirty="0"/>
              <a:t>This time though, you’re going to first define a protocol (rules) to ease communication.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1700" b="1" u="sng" dirty="0"/>
              <a:t>Instructions: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700" dirty="0"/>
              <a:t>Using the list of struggles we identified, define a set </a:t>
            </a:r>
            <a:br>
              <a:rPr lang="en-US" sz="1700" dirty="0"/>
            </a:br>
            <a:r>
              <a:rPr lang="en-US" sz="1700" dirty="0"/>
              <a:t>of signals and rules which will ease conversation.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700" dirty="0"/>
              <a:t>Have one person start the conversation, and use the </a:t>
            </a:r>
            <a:br>
              <a:rPr lang="en-US" sz="1700" dirty="0"/>
            </a:br>
            <a:r>
              <a:rPr lang="en-US" sz="1700" dirty="0"/>
              <a:t>signals and rules you defined.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700" dirty="0"/>
              <a:t>After conversing using these rules, iterate on the </a:t>
            </a:r>
            <a:br>
              <a:rPr lang="en-US" sz="1700" dirty="0"/>
            </a:br>
            <a:r>
              <a:rPr lang="en-US" sz="1700" dirty="0"/>
              <a:t>rules to improve and/or fill any gaps from before.</a:t>
            </a:r>
            <a:br>
              <a:rPr lang="en-US" sz="1700" dirty="0"/>
            </a:br>
            <a:endParaRPr lang="en-US" sz="17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1700" b="1" u="sng" dirty="0"/>
              <a:t>Bonus: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Build a few “shorthand” signals that make communication easier, such as for “Thank you”, “Are you there?”, or “Still thinking.”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Try communicating a simple number or drawing. Build an additional set of rules to think about making that communication easier.</a:t>
            </a:r>
            <a:br>
              <a:rPr lang="en-US" sz="1700" dirty="0"/>
            </a:br>
            <a:endParaRPr lang="en-US" sz="1700" dirty="0"/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endParaRPr lang="en-US" sz="1700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1700" dirty="0"/>
          </a:p>
        </p:txBody>
      </p:sp>
      <p:pic>
        <p:nvPicPr>
          <p:cNvPr id="4" name="Picture 2" descr="Image result for morse code alphabet">
            <a:extLst>
              <a:ext uri="{FF2B5EF4-FFF2-40B4-BE49-F238E27FC236}">
                <a16:creationId xmlns:a16="http://schemas.microsoft.com/office/drawing/2014/main" id="{5C1931EA-D193-4502-A5AE-499A849D8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917261"/>
            <a:ext cx="2345296" cy="302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50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543800" cy="653854"/>
          </a:xfrm>
        </p:spPr>
        <p:txBody>
          <a:bodyPr>
            <a:normAutofit/>
          </a:bodyPr>
          <a:lstStyle/>
          <a:p>
            <a:r>
              <a:rPr lang="en-US" dirty="0"/>
              <a:t>Review Morse Code pt. 3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53587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Morse code already has some built in rules inherent to the conversation (how long the space between letters, words is)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addition to those rules, International Morse code has “procedure signs” (prosigns) which when used improve speed and performance of communication.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rules are defined in a standardized specification (similar to most protocols)</a:t>
            </a:r>
          </a:p>
          <a:p>
            <a:pPr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5143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5143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5143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B601FD-788E-484E-B6BC-DFEAA833C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762000"/>
            <a:ext cx="2977828" cy="5515926"/>
          </a:xfrm>
          <a:prstGeom prst="rect">
            <a:avLst/>
          </a:prstGeom>
        </p:spPr>
      </p:pic>
      <p:pic>
        <p:nvPicPr>
          <p:cNvPr id="6" name="Picture 2" descr="Image result for morse code alphabet">
            <a:extLst>
              <a:ext uri="{FF2B5EF4-FFF2-40B4-BE49-F238E27FC236}">
                <a16:creationId xmlns:a16="http://schemas.microsoft.com/office/drawing/2014/main" id="{6E093955-65F1-47F2-B08E-5764FC24B2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165"/>
          <a:stretch/>
        </p:blipFill>
        <p:spPr bwMode="auto">
          <a:xfrm>
            <a:off x="1123666" y="2381396"/>
            <a:ext cx="3519159" cy="9906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988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543800" cy="653854"/>
          </a:xfrm>
        </p:spPr>
        <p:txBody>
          <a:bodyPr>
            <a:normAutofit/>
          </a:bodyPr>
          <a:lstStyle/>
          <a:p>
            <a:r>
              <a:rPr lang="en-US" dirty="0"/>
              <a:t>Review Morse Code pt. 3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8635308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Communication protocols typically define at least: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800100" lvl="2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to INITIATE communications</a:t>
            </a:r>
          </a:p>
          <a:p>
            <a:pPr marL="800100" lvl="2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to indicate a message is DONE</a:t>
            </a:r>
          </a:p>
          <a:p>
            <a:pPr marL="800100" lvl="2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to indicate that the exchange is OVER</a:t>
            </a:r>
          </a:p>
          <a:p>
            <a:pPr marL="800100" lvl="2" indent="-34290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rules help us solve problems we encountered using Morse code: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5CC9E5E-1BDD-4611-957A-30527E16C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35539"/>
              </p:ext>
            </p:extLst>
          </p:nvPr>
        </p:nvGraphicFramePr>
        <p:xfrm>
          <a:off x="152400" y="3454400"/>
          <a:ext cx="88392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4400">
                  <a:extLst>
                    <a:ext uri="{9D8B030D-6E8A-4147-A177-3AD203B41FA5}">
                      <a16:colId xmlns:a16="http://schemas.microsoft.com/office/drawing/2014/main" val="2969704718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537918769"/>
                    </a:ext>
                  </a:extLst>
                </a:gridCol>
                <a:gridCol w="2946400">
                  <a:extLst>
                    <a:ext uri="{9D8B030D-6E8A-4147-A177-3AD203B41FA5}">
                      <a16:colId xmlns:a16="http://schemas.microsoft.com/office/drawing/2014/main" val="4001670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Voice Equivalent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375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Starting conversation (who and how)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ATTENTION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289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Ending/waiting for response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62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Noting that a message was received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543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Explaining that a message not understood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SAY AGAIN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5376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Who is sending this message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THIS IS FROM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582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Ending the conversation completely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660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544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543800" cy="653854"/>
          </a:xfrm>
        </p:spPr>
        <p:txBody>
          <a:bodyPr>
            <a:normAutofit/>
          </a:bodyPr>
          <a:lstStyle/>
          <a:p>
            <a:r>
              <a:rPr lang="en-US" dirty="0"/>
              <a:t>Protocols in Networking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6"/>
            <a:ext cx="8711507" cy="489277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Just receiving a bit stream would be extremely difficult for computers to parse.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Imagine getting this: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0" lvl="1"/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I know what this is? An image? Text? Music? Slideshow?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Protocols enable you to communicate metadata about how to read and understand the data that follows. </a:t>
            </a:r>
          </a:p>
          <a:p>
            <a:pPr indent="-4572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A76E488-4667-432D-ABCD-C45637B5F5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00400" y="1600200"/>
            <a:ext cx="4419600" cy="311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6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543800" cy="653854"/>
          </a:xfrm>
        </p:spPr>
        <p:txBody>
          <a:bodyPr>
            <a:normAutofit/>
          </a:bodyPr>
          <a:lstStyle/>
          <a:p>
            <a:r>
              <a:rPr lang="en-US" dirty="0"/>
              <a:t>Bonus: MIP – Morse Image Protocol?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6"/>
            <a:ext cx="8711507" cy="542617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457200">
              <a:buFont typeface="Arial" panose="020B0604020202020204" pitchFamily="34" charset="0"/>
              <a:buChar char="•"/>
            </a:pPr>
            <a:r>
              <a:rPr lang="en-US" sz="17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communicate more complex information (like black and white images) via Morse code, we have to add additional rules.</a:t>
            </a:r>
          </a:p>
          <a:p>
            <a:endParaRPr lang="en-US" sz="17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17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IMGGO 6 7 eteeeteteteteteeeeeeeteeeeeteteeeteeetttee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17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.. -- --. --. ---     -....     --...     </a:t>
            </a:r>
            <a:br>
              <a:rPr lang="en-US" sz="17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17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- . . . - . - . - . - . - . . . . . . . - . . . . . - . - . . . - . . . - - - .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rules we’ve created here would be that: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7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Start the image message by sending the IMGGO sign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7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Immediately following that signal send the number of rows and then columns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7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Send row*column signals denoting the color of each pixel, starting in the top left of the image and moving row-wise to the bottom right.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7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 = white, t = black (easier than 0s and 1s – much longer signal)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17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Other rulesets could work too!</a:t>
            </a:r>
          </a:p>
          <a:p>
            <a:endParaRPr lang="en-US" sz="17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en-US" sz="17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br>
              <a:rPr lang="en-US" sz="17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br>
              <a:rPr lang="en-US" sz="17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17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8B146CE-2F99-4192-8C64-21BE33FB9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704306"/>
              </p:ext>
            </p:extLst>
          </p:nvPr>
        </p:nvGraphicFramePr>
        <p:xfrm>
          <a:off x="7239000" y="1676400"/>
          <a:ext cx="156471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530">
                  <a:extLst>
                    <a:ext uri="{9D8B030D-6E8A-4147-A177-3AD203B41FA5}">
                      <a16:colId xmlns:a16="http://schemas.microsoft.com/office/drawing/2014/main" val="2501171328"/>
                    </a:ext>
                  </a:extLst>
                </a:gridCol>
                <a:gridCol w="223530">
                  <a:extLst>
                    <a:ext uri="{9D8B030D-6E8A-4147-A177-3AD203B41FA5}">
                      <a16:colId xmlns:a16="http://schemas.microsoft.com/office/drawing/2014/main" val="509548477"/>
                    </a:ext>
                  </a:extLst>
                </a:gridCol>
                <a:gridCol w="223530">
                  <a:extLst>
                    <a:ext uri="{9D8B030D-6E8A-4147-A177-3AD203B41FA5}">
                      <a16:colId xmlns:a16="http://schemas.microsoft.com/office/drawing/2014/main" val="2311270805"/>
                    </a:ext>
                  </a:extLst>
                </a:gridCol>
                <a:gridCol w="223530">
                  <a:extLst>
                    <a:ext uri="{9D8B030D-6E8A-4147-A177-3AD203B41FA5}">
                      <a16:colId xmlns:a16="http://schemas.microsoft.com/office/drawing/2014/main" val="1087921770"/>
                    </a:ext>
                  </a:extLst>
                </a:gridCol>
                <a:gridCol w="223530">
                  <a:extLst>
                    <a:ext uri="{9D8B030D-6E8A-4147-A177-3AD203B41FA5}">
                      <a16:colId xmlns:a16="http://schemas.microsoft.com/office/drawing/2014/main" val="4158538905"/>
                    </a:ext>
                  </a:extLst>
                </a:gridCol>
                <a:gridCol w="223530">
                  <a:extLst>
                    <a:ext uri="{9D8B030D-6E8A-4147-A177-3AD203B41FA5}">
                      <a16:colId xmlns:a16="http://schemas.microsoft.com/office/drawing/2014/main" val="2120457900"/>
                    </a:ext>
                  </a:extLst>
                </a:gridCol>
                <a:gridCol w="223530">
                  <a:extLst>
                    <a:ext uri="{9D8B030D-6E8A-4147-A177-3AD203B41FA5}">
                      <a16:colId xmlns:a16="http://schemas.microsoft.com/office/drawing/2014/main" val="1162201582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7620" marR="57620" marT="28810" marB="288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7620" marR="57620" marT="28810" marB="288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7620" marR="57620" marT="28810" marB="288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7620" marR="57620" marT="28810" marB="288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7620" marR="57620" marT="28810" marB="288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7620" marR="57620" marT="28810" marB="288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7620" marR="57620" marT="28810" marB="288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296800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7620" marR="57620" marT="28810" marB="288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7620" marR="57620" marT="28810" marB="288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7620" marR="57620" marT="28810" marB="288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7620" marR="57620" marT="28810" marB="288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7620" marR="57620" marT="28810" marB="288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7620" marR="57620" marT="28810" marB="288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7620" marR="57620" marT="28810" marB="288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75058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7620" marR="57620" marT="28810" marB="288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7620" marR="57620" marT="28810" marB="288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7620" marR="57620" marT="28810" marB="288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7620" marR="57620" marT="28810" marB="288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7620" marR="57620" marT="28810" marB="288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7620" marR="57620" marT="28810" marB="288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7620" marR="57620" marT="28810" marB="288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15624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7620" marR="57620" marT="28810" marB="288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7620" marR="57620" marT="28810" marB="288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7620" marR="57620" marT="28810" marB="288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7620" marR="57620" marT="28810" marB="288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7620" marR="57620" marT="28810" marB="288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7620" marR="57620" marT="28810" marB="288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7620" marR="57620" marT="28810" marB="288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7409883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7620" marR="57620" marT="28810" marB="288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7620" marR="57620" marT="28810" marB="288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7620" marR="57620" marT="28810" marB="288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7620" marR="57620" marT="28810" marB="288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7620" marR="57620" marT="28810" marB="288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7620" marR="57620" marT="28810" marB="288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7620" marR="57620" marT="28810" marB="288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454064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7620" marR="57620" marT="28810" marB="288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7620" marR="57620" marT="28810" marB="288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7620" marR="57620" marT="28810" marB="288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7620" marR="57620" marT="28810" marB="288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7620" marR="57620" marT="28810" marB="288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7620" marR="57620" marT="28810" marB="288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7620" marR="57620" marT="28810" marB="288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060629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BB6DE33-8E72-4DD8-9184-882127BF4471}"/>
              </a:ext>
            </a:extLst>
          </p:cNvPr>
          <p:cNvCxnSpPr/>
          <p:nvPr/>
        </p:nvCxnSpPr>
        <p:spPr>
          <a:xfrm>
            <a:off x="5887755" y="2438400"/>
            <a:ext cx="1143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89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95E16A-DA1E-4A90-ABAE-920CC38E11FC}"/>
              </a:ext>
            </a:extLst>
          </p:cNvPr>
          <p:cNvSpPr txBox="1"/>
          <p:nvPr/>
        </p:nvSpPr>
        <p:spPr>
          <a:xfrm>
            <a:off x="457200" y="838200"/>
            <a:ext cx="8153400" cy="4616648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100" b="1" dirty="0"/>
              <a:t>By the end of class, you will be able to:</a:t>
            </a:r>
            <a:endParaRPr lang="en-US" sz="2100" dirty="0"/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1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100" dirty="0"/>
              <a:t>Define Network and understand the principles by which computers communicate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1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100" dirty="0"/>
              <a:t>Define Protocol and their relevance in network communication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1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100" dirty="0"/>
              <a:t>Define OSI Model and explain each layer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1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100" dirty="0"/>
              <a:t>Map communication types and protocols to OSI Model layers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1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100" dirty="0"/>
              <a:t>Explain the steps of network communication in the context of the OSI Model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58158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543800" cy="653854"/>
          </a:xfrm>
        </p:spPr>
        <p:txBody>
          <a:bodyPr>
            <a:normAutofit/>
          </a:bodyPr>
          <a:lstStyle/>
          <a:p>
            <a:r>
              <a:rPr lang="en-US" dirty="0"/>
              <a:t>Protocols in Networking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6"/>
            <a:ext cx="8711507" cy="489277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Hundreds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protocols exist in the space of computer networking, and we’ll be diving into some of them this week, though it’s impossible to cover them all.</a:t>
            </a:r>
          </a:p>
          <a:p>
            <a:pPr lvl="1" indent="-4572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Protocols define how data should be interpreted, enabling communication</a:t>
            </a:r>
          </a:p>
          <a:p>
            <a:pPr marL="0" lvl="1"/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Example TCP/IP (Transmission Control Protocol/Internet Protocol) header:</a:t>
            </a:r>
          </a:p>
          <a:p>
            <a:pPr lvl="1" indent="-4572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457200" lvl="2"/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-4572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0724" name="Picture 4" descr="C:\Users\nbart\AppData\Local\Temp\SNAGHTML8eea171.PNG">
            <a:extLst>
              <a:ext uri="{FF2B5EF4-FFF2-40B4-BE49-F238E27FC236}">
                <a16:creationId xmlns:a16="http://schemas.microsoft.com/office/drawing/2014/main" id="{5CE0E116-2D9A-4277-819E-6D8DF4FC6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743200"/>
            <a:ext cx="7492856" cy="341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6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DC68B-22FE-4817-BEE3-75D9BF9E0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(15 min)</a:t>
            </a:r>
          </a:p>
        </p:txBody>
      </p:sp>
    </p:spTree>
    <p:extLst>
      <p:ext uri="{BB962C8B-B14F-4D97-AF65-F5344CB8AC3E}">
        <p14:creationId xmlns:p14="http://schemas.microsoft.com/office/powerpoint/2010/main" val="100397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DC68B-22FE-4817-BEE3-75D9BF9E0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OSI Model</a:t>
            </a:r>
          </a:p>
        </p:txBody>
      </p:sp>
    </p:spTree>
    <p:extLst>
      <p:ext uri="{BB962C8B-B14F-4D97-AF65-F5344CB8AC3E}">
        <p14:creationId xmlns:p14="http://schemas.microsoft.com/office/powerpoint/2010/main" val="104062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543800" cy="653854"/>
          </a:xfrm>
        </p:spPr>
        <p:txBody>
          <a:bodyPr>
            <a:normAutofit/>
          </a:bodyPr>
          <a:lstStyle/>
          <a:p>
            <a:r>
              <a:rPr lang="en-US" dirty="0"/>
              <a:t>The OSI Model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87115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Hundreds of protocols exist in the space of computer networking…</a:t>
            </a:r>
          </a:p>
          <a:p>
            <a:pPr algn="ctr">
              <a:spcBef>
                <a:spcPts val="0"/>
              </a:spcBef>
            </a:pP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ctr">
              <a:spcBef>
                <a:spcPts val="0"/>
              </a:spcBef>
            </a:pP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ctr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-457200" algn="ctr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 algn="ctr">
              <a:lnSpc>
                <a:spcPct val="150000"/>
              </a:lnSpc>
              <a:spcBef>
                <a:spcPts val="0"/>
              </a:spcBef>
            </a:pP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 algn="ctr">
              <a:lnSpc>
                <a:spcPct val="150000"/>
              </a:lnSpc>
              <a:spcBef>
                <a:spcPts val="0"/>
              </a:spcBef>
            </a:pP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Picture 2" descr="Image result for protocol example person">
            <a:extLst>
              <a:ext uri="{FF2B5EF4-FFF2-40B4-BE49-F238E27FC236}">
                <a16:creationId xmlns:a16="http://schemas.microsoft.com/office/drawing/2014/main" id="{45B57F60-DD70-4802-AC4E-9535324D4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018" y="4648200"/>
            <a:ext cx="3393623" cy="159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nbart\AppData\Local\Temp\SNAGHTML8eea171.PNG">
            <a:extLst>
              <a:ext uri="{FF2B5EF4-FFF2-40B4-BE49-F238E27FC236}">
                <a16:creationId xmlns:a16="http://schemas.microsoft.com/office/drawing/2014/main" id="{857D3CC3-1506-46D7-9141-6A960C9B8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732115"/>
            <a:ext cx="4483173" cy="204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834FF3-4463-4C47-94AE-FA1A9C831EC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041" y="2266300"/>
            <a:ext cx="3657600" cy="19110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A6DB08-00C7-4EF3-9FAC-33B0EFE113C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85425"/>
            <a:ext cx="3657600" cy="191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5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543800" cy="653854"/>
          </a:xfrm>
        </p:spPr>
        <p:txBody>
          <a:bodyPr>
            <a:normAutofit/>
          </a:bodyPr>
          <a:lstStyle/>
          <a:p>
            <a:r>
              <a:rPr lang="en-US" dirty="0"/>
              <a:t>The OSI Model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87115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Also, there’s still a lot of </a:t>
            </a:r>
            <a:r>
              <a:rPr lang="en-US" sz="2600" i="1" dirty="0">
                <a:solidFill>
                  <a:srgbClr val="3FBAEE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magic</a:t>
            </a:r>
            <a: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here.</a:t>
            </a: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b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Sure, Request/Response.</a:t>
            </a:r>
          </a:p>
          <a:p>
            <a:pPr>
              <a:spcBef>
                <a:spcPts val="0"/>
              </a:spcBef>
            </a:pPr>
            <a: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Sure, everything is communicated via 0s and 1s.</a:t>
            </a:r>
          </a:p>
          <a:p>
            <a:pPr>
              <a:spcBef>
                <a:spcPts val="0"/>
              </a:spcBef>
            </a:pPr>
            <a:b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                                         But </a:t>
            </a:r>
            <a:r>
              <a:rPr lang="en-US" sz="2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</a:t>
            </a:r>
            <a: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?</a:t>
            </a:r>
          </a:p>
          <a:p>
            <a:pPr>
              <a:spcBef>
                <a:spcPts val="0"/>
              </a:spcBef>
            </a:pP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44978C-FA4B-47AB-8E70-2FEBC4F85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1600200"/>
            <a:ext cx="5191101" cy="321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543800" cy="653854"/>
          </a:xfrm>
        </p:spPr>
        <p:txBody>
          <a:bodyPr>
            <a:normAutofit/>
          </a:bodyPr>
          <a:lstStyle/>
          <a:p>
            <a:r>
              <a:rPr lang="en-US" dirty="0"/>
              <a:t>The OSI Model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16245" y="1082773"/>
            <a:ext cx="87115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That’s a lot of protocols and magic</a:t>
            </a:r>
          </a:p>
          <a:p>
            <a:pPr algn="ctr">
              <a:spcBef>
                <a:spcPts val="0"/>
              </a:spcBef>
            </a:pP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ctr">
              <a:spcBef>
                <a:spcPts val="0"/>
              </a:spcBef>
            </a:pP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ctr">
              <a:spcBef>
                <a:spcPts val="0"/>
              </a:spcBef>
            </a:pP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-457200" algn="ctr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 algn="ctr">
              <a:lnSpc>
                <a:spcPct val="150000"/>
              </a:lnSpc>
              <a:spcBef>
                <a:spcPts val="0"/>
              </a:spcBef>
            </a:pP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 algn="ctr">
              <a:lnSpc>
                <a:spcPct val="150000"/>
              </a:lnSpc>
              <a:spcBef>
                <a:spcPts val="0"/>
              </a:spcBef>
            </a:pP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3" descr="A dog looking at the camera&#10;&#10;Description generated with very high confidence">
            <a:extLst>
              <a:ext uri="{FF2B5EF4-FFF2-40B4-BE49-F238E27FC236}">
                <a16:creationId xmlns:a16="http://schemas.microsoft.com/office/drawing/2014/main" id="{A4AF6D2B-9B2A-436C-B6E7-60D35FDBF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051" y="1869710"/>
            <a:ext cx="4881897" cy="390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3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543800" cy="653854"/>
          </a:xfrm>
        </p:spPr>
        <p:txBody>
          <a:bodyPr>
            <a:normAutofit/>
          </a:bodyPr>
          <a:lstStyle/>
          <a:p>
            <a:r>
              <a:rPr lang="en-US" dirty="0"/>
              <a:t>The OSI Model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304800" y="2217786"/>
            <a:ext cx="8711507" cy="2422427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are going to be </a:t>
            </a:r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 lot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new terms.</a:t>
            </a:r>
          </a:p>
          <a:p>
            <a:pPr algn="ctr"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ctr"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Over the course of the next 3 weeks we’ll be diving in to many of the mentioned protocols, devices, and processes. </a:t>
            </a:r>
            <a:b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b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get too caught up on any one term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  <a:b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Focus on the model itself.</a:t>
            </a:r>
          </a:p>
          <a:p>
            <a:pPr algn="ctr"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ctr"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ctr">
              <a:spcBef>
                <a:spcPts val="0"/>
              </a:spcBef>
            </a:pPr>
            <a:endParaRPr lang="en-US" sz="24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ctr">
              <a:spcBef>
                <a:spcPts val="0"/>
              </a:spcBef>
            </a:pPr>
            <a:endParaRPr lang="en-US" sz="24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ctr">
              <a:spcBef>
                <a:spcPts val="0"/>
              </a:spcBef>
            </a:pPr>
            <a:endParaRPr lang="en-US" sz="24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-457200" algn="ctr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 algn="ctr">
              <a:lnSpc>
                <a:spcPct val="150000"/>
              </a:lnSpc>
              <a:spcBef>
                <a:spcPts val="0"/>
              </a:spcBef>
            </a:pPr>
            <a:endParaRPr lang="en-US" sz="24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 algn="ctr">
              <a:lnSpc>
                <a:spcPct val="150000"/>
              </a:lnSpc>
              <a:spcBef>
                <a:spcPts val="0"/>
              </a:spcBef>
            </a:pPr>
            <a:endParaRPr lang="en-US" sz="24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84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629266"/>
            <a:ext cx="3845274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latin typeface="+mj-lt"/>
                <a:cs typeface="+mj-cs"/>
              </a:rPr>
              <a:t>The OSI Model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304800" y="2455116"/>
            <a:ext cx="3276600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Open Systems Interconnection model</a:t>
            </a:r>
          </a:p>
          <a:p>
            <a:pPr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Way to think about communication over the network</a:t>
            </a:r>
          </a:p>
          <a:p>
            <a:pPr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Categorizes protocols, processes, and devices into “layers”</a:t>
            </a:r>
          </a:p>
          <a:p>
            <a:pPr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marL="68580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marL="68580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8D1F7E3-6D03-458B-947D-8688C50540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3" b="6"/>
          <a:stretch/>
        </p:blipFill>
        <p:spPr>
          <a:xfrm>
            <a:off x="3682276" y="746763"/>
            <a:ext cx="5461724" cy="5577837"/>
          </a:xfrm>
          <a:prstGeom prst="rect">
            <a:avLst/>
          </a:prstGeom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6287116-65F7-43B3-86CC-07F7E73DB4EC}"/>
              </a:ext>
            </a:extLst>
          </p:cNvPr>
          <p:cNvSpPr txBox="1">
            <a:spLocks/>
          </p:cNvSpPr>
          <p:nvPr/>
        </p:nvSpPr>
        <p:spPr>
          <a:xfrm>
            <a:off x="304800" y="0"/>
            <a:ext cx="7543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The OSI Model</a:t>
            </a:r>
          </a:p>
        </p:txBody>
      </p:sp>
    </p:spTree>
    <p:extLst>
      <p:ext uri="{BB962C8B-B14F-4D97-AF65-F5344CB8AC3E}">
        <p14:creationId xmlns:p14="http://schemas.microsoft.com/office/powerpoint/2010/main" val="244914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543800" cy="653854"/>
          </a:xfrm>
        </p:spPr>
        <p:txBody>
          <a:bodyPr>
            <a:normAutofit/>
          </a:bodyPr>
          <a:lstStyle/>
          <a:p>
            <a:r>
              <a:rPr lang="en-US" dirty="0"/>
              <a:t>The OSI Model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87115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OSI Model is broken into </a:t>
            </a:r>
            <a:r>
              <a:rPr lang="en-US" sz="26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7 layers</a:t>
            </a:r>
            <a: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each with its own responsibility.</a:t>
            </a: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It’s not always an exact science as to what behavior belongs to what layer.</a:t>
            </a: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We’ll use the OSI model often </a:t>
            </a:r>
            <a:b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throughout the course to </a:t>
            </a:r>
            <a:b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contextualize new concepts</a:t>
            </a:r>
            <a:b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into an overall model for</a:t>
            </a:r>
            <a:b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network communication.</a:t>
            </a:r>
          </a:p>
          <a:p>
            <a:pPr>
              <a:spcBef>
                <a:spcPts val="0"/>
              </a:spcBef>
            </a:pP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7890" name="Picture 2" descr="Image result for osi model">
            <a:extLst>
              <a:ext uri="{FF2B5EF4-FFF2-40B4-BE49-F238E27FC236}">
                <a16:creationId xmlns:a16="http://schemas.microsoft.com/office/drawing/2014/main" id="{59E77AD1-FF5F-4A07-BEDD-AC873FBD4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243" y="3581400"/>
            <a:ext cx="3810000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77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543800" cy="653854"/>
          </a:xfrm>
        </p:spPr>
        <p:txBody>
          <a:bodyPr>
            <a:normAutofit/>
          </a:bodyPr>
          <a:lstStyle/>
          <a:p>
            <a:r>
              <a:rPr lang="en-US" dirty="0"/>
              <a:t>The OSI Model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87115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54274" name="Picture 2" descr="Image result for osi model">
            <a:extLst>
              <a:ext uri="{FF2B5EF4-FFF2-40B4-BE49-F238E27FC236}">
                <a16:creationId xmlns:a16="http://schemas.microsoft.com/office/drawing/2014/main" id="{513DAED7-0C32-43B3-AC0B-D8A412317A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" r="479"/>
          <a:stretch/>
        </p:blipFill>
        <p:spPr bwMode="auto">
          <a:xfrm>
            <a:off x="933855" y="731056"/>
            <a:ext cx="7033098" cy="539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62CD07B-2575-44BA-B577-D9419D7F8D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229988"/>
              </p:ext>
            </p:extLst>
          </p:nvPr>
        </p:nvGraphicFramePr>
        <p:xfrm>
          <a:off x="7543800" y="821225"/>
          <a:ext cx="1916005" cy="25958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916005">
                  <a:extLst>
                    <a:ext uri="{9D8B030D-6E8A-4147-A177-3AD203B41FA5}">
                      <a16:colId xmlns:a16="http://schemas.microsoft.com/office/drawing/2014/main" val="42625375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Application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B7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515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Presentation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8D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842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Session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F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844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Transport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D0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64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Network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58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Data Link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450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Physical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130376"/>
                  </a:ext>
                </a:extLst>
              </a:tr>
            </a:tbl>
          </a:graphicData>
        </a:graphic>
      </p:graphicFrame>
      <p:sp>
        <p:nvSpPr>
          <p:cNvPr id="7" name="AutoShape 8" descr="Image result for rainbow flat palette">
            <a:extLst>
              <a:ext uri="{FF2B5EF4-FFF2-40B4-BE49-F238E27FC236}">
                <a16:creationId xmlns:a16="http://schemas.microsoft.com/office/drawing/2014/main" id="{8C3A5318-44B7-40C8-93D9-CC08E052F9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84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DC68B-22FE-4817-BEE3-75D9BF9E0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029740"/>
            <a:ext cx="8915400" cy="704060"/>
          </a:xfrm>
        </p:spPr>
        <p:txBody>
          <a:bodyPr>
            <a:normAutofit/>
          </a:bodyPr>
          <a:lstStyle/>
          <a:p>
            <a:r>
              <a:rPr lang="en-US" dirty="0"/>
              <a:t>The Journey of a File</a:t>
            </a:r>
          </a:p>
        </p:txBody>
      </p:sp>
    </p:spTree>
    <p:extLst>
      <p:ext uri="{BB962C8B-B14F-4D97-AF65-F5344CB8AC3E}">
        <p14:creationId xmlns:p14="http://schemas.microsoft.com/office/powerpoint/2010/main" val="413992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543800" cy="653854"/>
          </a:xfrm>
        </p:spPr>
        <p:txBody>
          <a:bodyPr>
            <a:normAutofit/>
          </a:bodyPr>
          <a:lstStyle/>
          <a:p>
            <a:r>
              <a:rPr lang="en-US" dirty="0"/>
              <a:t>The OSI Model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74161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HTML Request with the OSI Model</a:t>
            </a: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Upon triggering a network communication, data goes through </a:t>
            </a:r>
            <a:r>
              <a:rPr lang="en-US" sz="26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encapsulation</a:t>
            </a:r>
            <a: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en-US" sz="26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decapsulation</a:t>
            </a:r>
            <a: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b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processes. 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844B58B-50B3-4DD4-85BA-1CDC00804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747" y="2743200"/>
            <a:ext cx="4772025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6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DFDBB6-0252-41EB-A81A-F9A5A145240D}"/>
              </a:ext>
            </a:extLst>
          </p:cNvPr>
          <p:cNvSpPr/>
          <p:nvPr/>
        </p:nvSpPr>
        <p:spPr>
          <a:xfrm>
            <a:off x="-89898" y="2272662"/>
            <a:ext cx="5423898" cy="2889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543800" cy="653854"/>
          </a:xfrm>
        </p:spPr>
        <p:txBody>
          <a:bodyPr>
            <a:normAutofit/>
          </a:bodyPr>
          <a:lstStyle/>
          <a:p>
            <a:r>
              <a:rPr lang="en-US" dirty="0"/>
              <a:t>The OSI Model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304800" y="1298651"/>
            <a:ext cx="87115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Encapsulation and Decapsulation</a:t>
            </a:r>
          </a:p>
          <a:p>
            <a:pPr>
              <a:spcBef>
                <a:spcPts val="0"/>
              </a:spcBef>
            </a:pP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Picture 5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D7CEE85F-8AC4-4926-AE6D-177D55A7B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98" y="2346354"/>
            <a:ext cx="5600338" cy="3281097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955BF40-CABF-4300-888D-96EE5EF85E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9" y="2278258"/>
            <a:ext cx="5403101" cy="32810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41285D9-A063-4551-BC4D-5523BF486820}"/>
              </a:ext>
            </a:extLst>
          </p:cNvPr>
          <p:cNvSpPr/>
          <p:nvPr/>
        </p:nvSpPr>
        <p:spPr>
          <a:xfrm>
            <a:off x="8382000" y="5351832"/>
            <a:ext cx="1371600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4C788B8-4222-4191-A7DE-647660CD7584}"/>
              </a:ext>
            </a:extLst>
          </p:cNvPr>
          <p:cNvCxnSpPr>
            <a:cxnSpLocks/>
          </p:cNvCxnSpPr>
          <p:nvPr/>
        </p:nvCxnSpPr>
        <p:spPr>
          <a:xfrm>
            <a:off x="4419600" y="5226997"/>
            <a:ext cx="350520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C2CABF2-9F67-403C-A32F-270898BA9232}"/>
              </a:ext>
            </a:extLst>
          </p:cNvPr>
          <p:cNvSpPr/>
          <p:nvPr/>
        </p:nvSpPr>
        <p:spPr>
          <a:xfrm>
            <a:off x="5510441" y="5338491"/>
            <a:ext cx="5221224" cy="2889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65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543800" cy="653854"/>
          </a:xfrm>
        </p:spPr>
        <p:txBody>
          <a:bodyPr>
            <a:normAutofit/>
          </a:bodyPr>
          <a:lstStyle/>
          <a:p>
            <a:r>
              <a:rPr lang="en-US" dirty="0"/>
              <a:t>The OSI Model - Encapsulation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38200"/>
            <a:ext cx="87877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2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Encapsulation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converts data from an application on the source machine (e.g. an image) into something that can be transmitted</a:t>
            </a:r>
            <a:endParaRPr lang="en-US" sz="22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As you go through each layer of the process, headers are added to help with transmission and to aid in the de-encapsulation process.</a:t>
            </a:r>
            <a:b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3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9A36BCD4-1AC8-4654-852C-407E8E941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008" y="1905000"/>
            <a:ext cx="593407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4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543800" cy="653854"/>
          </a:xfrm>
        </p:spPr>
        <p:txBody>
          <a:bodyPr>
            <a:normAutofit/>
          </a:bodyPr>
          <a:lstStyle/>
          <a:p>
            <a:r>
              <a:rPr lang="en-US" dirty="0"/>
              <a:t>The OSI Model - Encapsulation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38200"/>
            <a:ext cx="87115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2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Decapsulation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converts data transmitted over the network into something that can be used on the destination machine’s application</a:t>
            </a:r>
          </a:p>
          <a:p>
            <a:pPr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of the headers added during encapsulation are now used to let the destination machine know how to use the data, and are stripped</a:t>
            </a:r>
          </a:p>
          <a:p>
            <a:pPr>
              <a:spcBef>
                <a:spcPts val="0"/>
              </a:spcBef>
            </a:pPr>
            <a:endParaRPr lang="en-US" sz="22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2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5DA4116-68CF-4FF2-B881-07B718D1C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828800"/>
            <a:ext cx="5718934" cy="347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87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543800" cy="653854"/>
          </a:xfrm>
        </p:spPr>
        <p:txBody>
          <a:bodyPr>
            <a:normAutofit/>
          </a:bodyPr>
          <a:lstStyle/>
          <a:p>
            <a:r>
              <a:rPr lang="en-US" dirty="0"/>
              <a:t>The OSI Model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74161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step in the encapsulation and decapsulation process takes advantage of protocols and/or devices to convert and send/receive data</a:t>
            </a: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Mapping actions and processes to layers will help you break down the complexities of network communication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E8367D-F7D5-4DEE-BE45-1B4DA5F3A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4405231"/>
            <a:ext cx="5334000" cy="165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543800" cy="653854"/>
          </a:xfrm>
        </p:spPr>
        <p:txBody>
          <a:bodyPr>
            <a:normAutofit/>
          </a:bodyPr>
          <a:lstStyle/>
          <a:p>
            <a:r>
              <a:rPr lang="en-US" dirty="0"/>
              <a:t>The OSI Model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74161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79ED717-96CD-4C84-8E04-63E9A237A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149" y="0"/>
            <a:ext cx="5283851" cy="6858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82A4AC-2361-4E6C-8290-6C5A3C42C9FE}"/>
              </a:ext>
            </a:extLst>
          </p:cNvPr>
          <p:cNvSpPr txBox="1">
            <a:spLocks/>
          </p:cNvSpPr>
          <p:nvPr/>
        </p:nvSpPr>
        <p:spPr>
          <a:xfrm>
            <a:off x="177953" y="1600200"/>
            <a:ext cx="34537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can think of each layer of the model as accomplishing some task. </a:t>
            </a:r>
          </a:p>
          <a:p>
            <a:pPr marL="228600">
              <a:lnSpc>
                <a:spcPct val="150000"/>
              </a:lnSpc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this case with a tweet, you’re converting your 140</a:t>
            </a:r>
            <a:b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character tweet into 0s and 1s, and then sending that tweet over the network.</a:t>
            </a:r>
          </a:p>
        </p:txBody>
      </p:sp>
    </p:spTree>
    <p:extLst>
      <p:ext uri="{BB962C8B-B14F-4D97-AF65-F5344CB8AC3E}">
        <p14:creationId xmlns:p14="http://schemas.microsoft.com/office/powerpoint/2010/main" val="152630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543800" cy="653854"/>
          </a:xfrm>
        </p:spPr>
        <p:txBody>
          <a:bodyPr>
            <a:normAutofit/>
          </a:bodyPr>
          <a:lstStyle/>
          <a:p>
            <a:r>
              <a:rPr lang="en-US" dirty="0"/>
              <a:t>The OSI Model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74161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82A4AC-2361-4E6C-8290-6C5A3C42C9FE}"/>
              </a:ext>
            </a:extLst>
          </p:cNvPr>
          <p:cNvSpPr txBox="1">
            <a:spLocks/>
          </p:cNvSpPr>
          <p:nvPr/>
        </p:nvSpPr>
        <p:spPr>
          <a:xfrm>
            <a:off x="280093" y="2125613"/>
            <a:ext cx="3453707" cy="260677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Information being sent over the network is very similar to a letter being written and sent – and both can be thought of similarly when it comes to modelling them.</a:t>
            </a:r>
          </a:p>
        </p:txBody>
      </p:sp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D3725F28-2DE9-46AB-B316-FEBBBEFFF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422" y="0"/>
            <a:ext cx="5008578" cy="6858000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354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543800" cy="653854"/>
          </a:xfrm>
        </p:spPr>
        <p:txBody>
          <a:bodyPr>
            <a:normAutofit/>
          </a:bodyPr>
          <a:lstStyle/>
          <a:p>
            <a:r>
              <a:rPr lang="en-US" dirty="0"/>
              <a:t>The OSI Model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1" y="898426"/>
            <a:ext cx="8578563" cy="527377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Diving Into the Layers</a:t>
            </a:r>
          </a:p>
          <a:p>
            <a:pPr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Application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Presentation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Session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Transport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Network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Data Link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Physical</a:t>
            </a:r>
          </a:p>
          <a:p>
            <a:pPr>
              <a:spcBef>
                <a:spcPts val="0"/>
              </a:spcBef>
            </a:pPr>
            <a:endParaRPr lang="en-US" sz="2400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Pneumonics</a:t>
            </a:r>
            <a:b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ll 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eople 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eem 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 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eed 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ata 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rocessing</a:t>
            </a:r>
          </a:p>
          <a:p>
            <a:pPr>
              <a:spcBef>
                <a:spcPts val="0"/>
              </a:spcBef>
            </a:pP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lease 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 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ot 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ales 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eople 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nything</a:t>
            </a:r>
          </a:p>
          <a:p>
            <a:pPr>
              <a:spcBef>
                <a:spcPts val="0"/>
              </a:spcBef>
            </a:pP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eople 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on’t 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eed 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hose 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tupid 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ackets 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nyway (UDP joke)</a:t>
            </a:r>
            <a:b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4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4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4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7" name="Picture 4" descr="Image result for osi model">
            <a:extLst>
              <a:ext uri="{FF2B5EF4-FFF2-40B4-BE49-F238E27FC236}">
                <a16:creationId xmlns:a16="http://schemas.microsoft.com/office/drawing/2014/main" id="{433B4177-A307-4F2E-BC51-76AF734E5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900047"/>
            <a:ext cx="3296055" cy="381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55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B3785F1-B0A0-4703-9D42-049A35A68F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060431"/>
              </p:ext>
            </p:extLst>
          </p:nvPr>
        </p:nvGraphicFramePr>
        <p:xfrm>
          <a:off x="6858887" y="1145281"/>
          <a:ext cx="1916005" cy="25958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916005">
                  <a:extLst>
                    <a:ext uri="{9D8B030D-6E8A-4147-A177-3AD203B41FA5}">
                      <a16:colId xmlns:a16="http://schemas.microsoft.com/office/drawing/2014/main" val="42625375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Application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A8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515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Presentation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C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842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Session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C8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844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Transport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A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64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Network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C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58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Data Link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BE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450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Physical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4A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13037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543800" cy="653854"/>
          </a:xfrm>
        </p:spPr>
        <p:txBody>
          <a:bodyPr>
            <a:normAutofit/>
          </a:bodyPr>
          <a:lstStyle/>
          <a:p>
            <a:r>
              <a:rPr lang="en-US" dirty="0"/>
              <a:t>The OSI Model</a:t>
            </a:r>
          </a:p>
        </p:txBody>
      </p:sp>
      <p:sp>
        <p:nvSpPr>
          <p:cNvPr id="7" name="To whom do we give the moniker of “Thinker”?…">
            <a:extLst>
              <a:ext uri="{FF2B5EF4-FFF2-40B4-BE49-F238E27FC236}">
                <a16:creationId xmlns:a16="http://schemas.microsoft.com/office/drawing/2014/main" id="{16CF64AC-DCE4-494D-B308-26EDFE118818}"/>
              </a:ext>
            </a:extLst>
          </p:cNvPr>
          <p:cNvSpPr txBox="1">
            <a:spLocks/>
          </p:cNvSpPr>
          <p:nvPr/>
        </p:nvSpPr>
        <p:spPr>
          <a:xfrm>
            <a:off x="471854" y="1913793"/>
            <a:ext cx="5471746" cy="41541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0"/>
              </a:spcBef>
              <a:buFont typeface="Arial" panose="020B0604020202020204" pitchFamily="34" charset="0"/>
              <a:buNone/>
              <a:defRPr sz="4800"/>
            </a:pPr>
            <a:r>
              <a:rPr lang="en-US" sz="2200" dirty="0">
                <a:latin typeface="+mj-lt"/>
              </a:rPr>
              <a:t>How users and application processes access network services.</a:t>
            </a:r>
            <a:br>
              <a:rPr lang="en-US" sz="2200" dirty="0">
                <a:latin typeface="+mj-lt"/>
              </a:rPr>
            </a:br>
            <a:br>
              <a:rPr lang="en-US" sz="2200" dirty="0">
                <a:latin typeface="+mj-lt"/>
              </a:rPr>
            </a:br>
            <a:r>
              <a:rPr lang="en-US" sz="2200" dirty="0">
                <a:latin typeface="+mj-lt"/>
              </a:rPr>
              <a:t>Opens what was sent, or creates what is to be sent.</a:t>
            </a:r>
            <a:br>
              <a:rPr lang="en-US" sz="2200" dirty="0">
                <a:latin typeface="+mj-lt"/>
              </a:rPr>
            </a:br>
            <a:endParaRPr lang="en-US" sz="2200" dirty="0">
              <a:latin typeface="+mj-lt"/>
            </a:endParaRPr>
          </a:p>
          <a:p>
            <a:pPr>
              <a:spcBef>
                <a:spcPts val="3000"/>
              </a:spcBef>
              <a:defRPr sz="4800"/>
            </a:pPr>
            <a:r>
              <a:rPr lang="en-US" sz="2200" dirty="0">
                <a:latin typeface="+mj-lt"/>
              </a:rPr>
              <a:t>Web browsers (HTTP/S)</a:t>
            </a:r>
          </a:p>
          <a:p>
            <a:pPr>
              <a:spcBef>
                <a:spcPts val="3000"/>
              </a:spcBef>
              <a:defRPr sz="4800"/>
            </a:pPr>
            <a:r>
              <a:rPr lang="en-US" sz="2200" dirty="0">
                <a:latin typeface="+mj-lt"/>
              </a:rPr>
              <a:t>File transfer (FTP)</a:t>
            </a:r>
          </a:p>
          <a:p>
            <a:pPr>
              <a:spcBef>
                <a:spcPts val="3000"/>
              </a:spcBef>
              <a:defRPr sz="4800"/>
            </a:pPr>
            <a:r>
              <a:rPr lang="en-US" sz="2200" dirty="0">
                <a:latin typeface="+mj-lt"/>
              </a:rPr>
              <a:t>Email (SMTP)</a:t>
            </a:r>
          </a:p>
        </p:txBody>
      </p:sp>
      <p:sp>
        <p:nvSpPr>
          <p:cNvPr id="8" name="What is thinking?">
            <a:extLst>
              <a:ext uri="{FF2B5EF4-FFF2-40B4-BE49-F238E27FC236}">
                <a16:creationId xmlns:a16="http://schemas.microsoft.com/office/drawing/2014/main" id="{BFABF1EF-0876-416D-9BE9-3F328D27462E}"/>
              </a:ext>
            </a:extLst>
          </p:cNvPr>
          <p:cNvSpPr txBox="1">
            <a:spLocks/>
          </p:cNvSpPr>
          <p:nvPr/>
        </p:nvSpPr>
        <p:spPr>
          <a:xfrm>
            <a:off x="304800" y="914400"/>
            <a:ext cx="6985000" cy="7874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0" kern="1200">
                <a:solidFill>
                  <a:srgbClr val="35353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500" b="1" dirty="0"/>
              <a:t>Application Layer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EE8112-C548-4398-A1D8-DC1343F9E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022" y="4419600"/>
            <a:ext cx="4806977" cy="16483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997441-BEE8-47D4-9F55-EDBB36500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894" y="779160"/>
            <a:ext cx="800212" cy="857370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3CDEB26B-E5C2-4426-9AC0-32C88DD36D16}"/>
              </a:ext>
            </a:extLst>
          </p:cNvPr>
          <p:cNvSpPr/>
          <p:nvPr/>
        </p:nvSpPr>
        <p:spPr>
          <a:xfrm>
            <a:off x="6010072" y="1113816"/>
            <a:ext cx="914400" cy="435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64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5" animBg="1" advAuto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EB3BEA4-00B2-47B3-B6DB-671A55F7A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613929"/>
              </p:ext>
            </p:extLst>
          </p:nvPr>
        </p:nvGraphicFramePr>
        <p:xfrm>
          <a:off x="6858887" y="1145281"/>
          <a:ext cx="1916005" cy="25958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916005">
                  <a:extLst>
                    <a:ext uri="{9D8B030D-6E8A-4147-A177-3AD203B41FA5}">
                      <a16:colId xmlns:a16="http://schemas.microsoft.com/office/drawing/2014/main" val="42625375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Application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A8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515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Presentation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C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842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Session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C8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844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Transport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A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64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Network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C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58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Data Link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BE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450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Physical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4A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13037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543800" cy="653854"/>
          </a:xfrm>
        </p:spPr>
        <p:txBody>
          <a:bodyPr>
            <a:normAutofit/>
          </a:bodyPr>
          <a:lstStyle/>
          <a:p>
            <a:r>
              <a:rPr lang="en-US" dirty="0"/>
              <a:t>The OSI Model</a:t>
            </a:r>
          </a:p>
        </p:txBody>
      </p:sp>
      <p:sp>
        <p:nvSpPr>
          <p:cNvPr id="7" name="To whom do we give the moniker of “Thinker”?…">
            <a:extLst>
              <a:ext uri="{FF2B5EF4-FFF2-40B4-BE49-F238E27FC236}">
                <a16:creationId xmlns:a16="http://schemas.microsoft.com/office/drawing/2014/main" id="{16CF64AC-DCE4-494D-B308-26EDFE118818}"/>
              </a:ext>
            </a:extLst>
          </p:cNvPr>
          <p:cNvSpPr txBox="1">
            <a:spLocks/>
          </p:cNvSpPr>
          <p:nvPr/>
        </p:nvSpPr>
        <p:spPr>
          <a:xfrm>
            <a:off x="471854" y="1913792"/>
            <a:ext cx="5395546" cy="44870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0"/>
              </a:spcBef>
              <a:buFont typeface="Arial" panose="020B0604020202020204" pitchFamily="34" charset="0"/>
              <a:buNone/>
              <a:defRPr sz="4800"/>
            </a:pPr>
            <a:r>
              <a:rPr lang="en-US" sz="2200" dirty="0">
                <a:latin typeface="+mj-lt"/>
              </a:rPr>
              <a:t>The “Translator” for the network. Handles data representation, encryption/decryption, character set translation, conversion, etc.</a:t>
            </a:r>
          </a:p>
          <a:p>
            <a:pPr marL="0" indent="0">
              <a:spcBef>
                <a:spcPts val="3000"/>
              </a:spcBef>
              <a:buNone/>
              <a:defRPr sz="4800"/>
            </a:pPr>
            <a:r>
              <a:rPr lang="en-US" sz="2200" dirty="0"/>
              <a:t>Formats the data to be presented to the Application Layer. 0s &amp; 1s &lt;-&gt; Files</a:t>
            </a:r>
            <a:endParaRPr lang="en-US" sz="2200" dirty="0">
              <a:latin typeface="+mj-lt"/>
            </a:endParaRPr>
          </a:p>
          <a:p>
            <a:pPr>
              <a:spcBef>
                <a:spcPts val="3000"/>
              </a:spcBef>
              <a:defRPr sz="4800"/>
            </a:pPr>
            <a:r>
              <a:rPr lang="en-US" sz="2200" dirty="0">
                <a:latin typeface="+mj-lt"/>
              </a:rPr>
              <a:t>JPEG/GIF</a:t>
            </a:r>
          </a:p>
          <a:p>
            <a:pPr>
              <a:spcBef>
                <a:spcPts val="3000"/>
              </a:spcBef>
              <a:defRPr sz="4800"/>
            </a:pPr>
            <a:r>
              <a:rPr lang="en-US" sz="2200" dirty="0">
                <a:latin typeface="+mj-lt"/>
              </a:rPr>
              <a:t>ASCII</a:t>
            </a:r>
          </a:p>
          <a:p>
            <a:pPr>
              <a:spcBef>
                <a:spcPts val="3000"/>
              </a:spcBef>
              <a:defRPr sz="4800"/>
            </a:pPr>
            <a:r>
              <a:rPr lang="en-US" sz="2200" dirty="0">
                <a:latin typeface="+mj-lt"/>
              </a:rPr>
              <a:t>XML/JSON</a:t>
            </a:r>
          </a:p>
        </p:txBody>
      </p:sp>
      <p:sp>
        <p:nvSpPr>
          <p:cNvPr id="8" name="What is thinking?">
            <a:extLst>
              <a:ext uri="{FF2B5EF4-FFF2-40B4-BE49-F238E27FC236}">
                <a16:creationId xmlns:a16="http://schemas.microsoft.com/office/drawing/2014/main" id="{BFABF1EF-0876-416D-9BE9-3F328D27462E}"/>
              </a:ext>
            </a:extLst>
          </p:cNvPr>
          <p:cNvSpPr txBox="1">
            <a:spLocks/>
          </p:cNvSpPr>
          <p:nvPr/>
        </p:nvSpPr>
        <p:spPr>
          <a:xfrm>
            <a:off x="304800" y="914400"/>
            <a:ext cx="6985000" cy="7874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0" kern="1200">
                <a:solidFill>
                  <a:srgbClr val="35353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500" b="1" dirty="0"/>
              <a:t>Presentation Layer</a:t>
            </a:r>
          </a:p>
        </p:txBody>
      </p:sp>
      <p:pic>
        <p:nvPicPr>
          <p:cNvPr id="49154" name="Picture 2" descr="Image result for jpeg">
            <a:extLst>
              <a:ext uri="{FF2B5EF4-FFF2-40B4-BE49-F238E27FC236}">
                <a16:creationId xmlns:a16="http://schemas.microsoft.com/office/drawing/2014/main" id="{E72F0A6D-ECA1-47FD-AF6D-12192DBBB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146" y="4393660"/>
            <a:ext cx="2032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6" name="Picture 4" descr="Image result for ascii">
            <a:extLst>
              <a:ext uri="{FF2B5EF4-FFF2-40B4-BE49-F238E27FC236}">
                <a16:creationId xmlns:a16="http://schemas.microsoft.com/office/drawing/2014/main" id="{4DFBBA3D-FDEE-41A6-93D2-02BF38E6B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538" y="4724400"/>
            <a:ext cx="1700148" cy="159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34B99C-4DF6-468E-AF73-AC5E6BD2F4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4585" y="863600"/>
            <a:ext cx="847843" cy="724001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8C88CB0A-E242-4D12-A9EB-2230A27D2A5B}"/>
              </a:ext>
            </a:extLst>
          </p:cNvPr>
          <p:cNvSpPr/>
          <p:nvPr/>
        </p:nvSpPr>
        <p:spPr>
          <a:xfrm>
            <a:off x="6010072" y="1469890"/>
            <a:ext cx="914400" cy="435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76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5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/>
          <a:p>
            <a:r>
              <a:rPr lang="en-US" dirty="0"/>
              <a:t>Network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87115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ctr">
              <a:spcBef>
                <a:spcPts val="0"/>
              </a:spcBef>
            </a:pPr>
            <a: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does a file get from my computer to yours?</a:t>
            </a: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b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3" descr="A picture containing case&#10;&#10;Description generated with high confidence">
            <a:extLst>
              <a:ext uri="{FF2B5EF4-FFF2-40B4-BE49-F238E27FC236}">
                <a16:creationId xmlns:a16="http://schemas.microsoft.com/office/drawing/2014/main" id="{7E76A6F5-1B64-4FF9-9696-51E12CA461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23" y="898427"/>
            <a:ext cx="7860954" cy="393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B69D811E-7A00-4733-AF2E-760EFAA9AE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613929"/>
              </p:ext>
            </p:extLst>
          </p:nvPr>
        </p:nvGraphicFramePr>
        <p:xfrm>
          <a:off x="6858887" y="1145281"/>
          <a:ext cx="1916005" cy="25958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916005">
                  <a:extLst>
                    <a:ext uri="{9D8B030D-6E8A-4147-A177-3AD203B41FA5}">
                      <a16:colId xmlns:a16="http://schemas.microsoft.com/office/drawing/2014/main" val="42625375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Application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A8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515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Presentation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C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842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Session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C8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844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Transport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A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64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Network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C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58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Data Link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BE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450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Physical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4A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13037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543800" cy="653854"/>
          </a:xfrm>
        </p:spPr>
        <p:txBody>
          <a:bodyPr>
            <a:normAutofit/>
          </a:bodyPr>
          <a:lstStyle/>
          <a:p>
            <a:r>
              <a:rPr lang="en-US" dirty="0"/>
              <a:t>The OSI Model</a:t>
            </a:r>
          </a:p>
        </p:txBody>
      </p:sp>
      <p:sp>
        <p:nvSpPr>
          <p:cNvPr id="7" name="To whom do we give the moniker of “Thinker”?…">
            <a:extLst>
              <a:ext uri="{FF2B5EF4-FFF2-40B4-BE49-F238E27FC236}">
                <a16:creationId xmlns:a16="http://schemas.microsoft.com/office/drawing/2014/main" id="{16CF64AC-DCE4-494D-B308-26EDFE118818}"/>
              </a:ext>
            </a:extLst>
          </p:cNvPr>
          <p:cNvSpPr txBox="1">
            <a:spLocks/>
          </p:cNvSpPr>
          <p:nvPr/>
        </p:nvSpPr>
        <p:spPr>
          <a:xfrm>
            <a:off x="471854" y="1913793"/>
            <a:ext cx="5090746" cy="41541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0"/>
              </a:spcBef>
              <a:buFont typeface="Arial" panose="020B0604020202020204" pitchFamily="34" charset="0"/>
              <a:buNone/>
              <a:defRPr sz="4800"/>
            </a:pPr>
            <a:r>
              <a:rPr lang="en-US" sz="2200" dirty="0">
                <a:latin typeface="+mj-lt"/>
              </a:rPr>
              <a:t>Manages connections between ports on computers, handling data flow.</a:t>
            </a:r>
          </a:p>
          <a:p>
            <a:pPr>
              <a:spcBef>
                <a:spcPts val="3000"/>
              </a:spcBef>
              <a:defRPr sz="4800"/>
            </a:pPr>
            <a:r>
              <a:rPr lang="en-US" sz="2200" dirty="0">
                <a:latin typeface="+mj-lt"/>
              </a:rPr>
              <a:t>RPC, SQL, ASP</a:t>
            </a:r>
          </a:p>
          <a:p>
            <a:pPr>
              <a:spcBef>
                <a:spcPts val="3000"/>
              </a:spcBef>
              <a:defRPr sz="4800"/>
            </a:pPr>
            <a:r>
              <a:rPr lang="en-US" sz="2200" dirty="0">
                <a:latin typeface="+mj-lt"/>
              </a:rPr>
              <a:t>Logging, Name Recognition, </a:t>
            </a:r>
            <a:br>
              <a:rPr lang="en-US" sz="2200" dirty="0">
                <a:latin typeface="+mj-lt"/>
              </a:rPr>
            </a:br>
            <a:r>
              <a:rPr lang="en-US" sz="2200" dirty="0">
                <a:latin typeface="+mj-lt"/>
              </a:rPr>
              <a:t>Logical Port management</a:t>
            </a:r>
          </a:p>
          <a:p>
            <a:pPr>
              <a:spcBef>
                <a:spcPts val="3000"/>
              </a:spcBef>
              <a:defRPr sz="4800"/>
            </a:pPr>
            <a:r>
              <a:rPr lang="en-US" sz="2200" dirty="0"/>
              <a:t>Establishes </a:t>
            </a:r>
            <a:r>
              <a:rPr lang="en-US" sz="2200" i="1" dirty="0"/>
              <a:t>sessions</a:t>
            </a:r>
            <a:r>
              <a:rPr lang="en-US" sz="2200" dirty="0"/>
              <a:t> – logical connections between processes running on different stations</a:t>
            </a:r>
          </a:p>
          <a:p>
            <a:pPr>
              <a:spcBef>
                <a:spcPts val="3000"/>
              </a:spcBef>
              <a:defRPr sz="4800"/>
            </a:pPr>
            <a:endParaRPr lang="en-US" sz="2200" dirty="0">
              <a:latin typeface="+mj-lt"/>
            </a:endParaRPr>
          </a:p>
        </p:txBody>
      </p:sp>
      <p:sp>
        <p:nvSpPr>
          <p:cNvPr id="8" name="What is thinking?">
            <a:extLst>
              <a:ext uri="{FF2B5EF4-FFF2-40B4-BE49-F238E27FC236}">
                <a16:creationId xmlns:a16="http://schemas.microsoft.com/office/drawing/2014/main" id="{BFABF1EF-0876-416D-9BE9-3F328D27462E}"/>
              </a:ext>
            </a:extLst>
          </p:cNvPr>
          <p:cNvSpPr txBox="1">
            <a:spLocks/>
          </p:cNvSpPr>
          <p:nvPr/>
        </p:nvSpPr>
        <p:spPr>
          <a:xfrm>
            <a:off x="304800" y="914400"/>
            <a:ext cx="6985000" cy="7874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0" kern="1200">
                <a:solidFill>
                  <a:srgbClr val="35353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500" b="1" dirty="0"/>
              <a:t>Session Layer</a:t>
            </a:r>
          </a:p>
        </p:txBody>
      </p:sp>
      <p:sp>
        <p:nvSpPr>
          <p:cNvPr id="3" name="AutoShape 2" descr="Image result for session layer">
            <a:extLst>
              <a:ext uri="{FF2B5EF4-FFF2-40B4-BE49-F238E27FC236}">
                <a16:creationId xmlns:a16="http://schemas.microsoft.com/office/drawing/2014/main" id="{FA7A863B-949A-4A6F-B81B-DA1869A2B9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48134" name="Picture 6" descr="Image result for network file system">
            <a:extLst>
              <a:ext uri="{FF2B5EF4-FFF2-40B4-BE49-F238E27FC236}">
                <a16:creationId xmlns:a16="http://schemas.microsoft.com/office/drawing/2014/main" id="{B274DDD2-D9B6-4917-AF01-EEB1CD343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977" y="4704158"/>
            <a:ext cx="790095" cy="79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40" name="Picture 12" descr="Image result for mysql connection session">
            <a:extLst>
              <a:ext uri="{FF2B5EF4-FFF2-40B4-BE49-F238E27FC236}">
                <a16:creationId xmlns:a16="http://schemas.microsoft.com/office/drawing/2014/main" id="{86F6D6C7-1EB3-4429-9B09-7B73D1934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764" y="4168910"/>
            <a:ext cx="2693836" cy="259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749BE3-CE25-4698-92A0-520C72541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8382" y="865847"/>
            <a:ext cx="752580" cy="752580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FBF0C724-F5C3-4B05-89EE-2219F8F2283A}"/>
              </a:ext>
            </a:extLst>
          </p:cNvPr>
          <p:cNvSpPr/>
          <p:nvPr/>
        </p:nvSpPr>
        <p:spPr>
          <a:xfrm>
            <a:off x="6010072" y="1838528"/>
            <a:ext cx="914400" cy="435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94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5" animBg="1" advAuto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1A77A17-46BE-43F0-8650-045C0A3F81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613929"/>
              </p:ext>
            </p:extLst>
          </p:nvPr>
        </p:nvGraphicFramePr>
        <p:xfrm>
          <a:off x="6858887" y="1145281"/>
          <a:ext cx="1916005" cy="25958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916005">
                  <a:extLst>
                    <a:ext uri="{9D8B030D-6E8A-4147-A177-3AD203B41FA5}">
                      <a16:colId xmlns:a16="http://schemas.microsoft.com/office/drawing/2014/main" val="42625375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Application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A8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515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Presentation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C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842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Session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C8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844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Transport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A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64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Network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C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58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Data Link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BE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450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Physical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4A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13037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543800" cy="653854"/>
          </a:xfrm>
        </p:spPr>
        <p:txBody>
          <a:bodyPr>
            <a:normAutofit/>
          </a:bodyPr>
          <a:lstStyle/>
          <a:p>
            <a:r>
              <a:rPr lang="en-US" dirty="0"/>
              <a:t>The OSI Model</a:t>
            </a:r>
          </a:p>
        </p:txBody>
      </p:sp>
      <p:sp>
        <p:nvSpPr>
          <p:cNvPr id="7" name="To whom do we give the moniker of “Thinker”?…">
            <a:extLst>
              <a:ext uri="{FF2B5EF4-FFF2-40B4-BE49-F238E27FC236}">
                <a16:creationId xmlns:a16="http://schemas.microsoft.com/office/drawing/2014/main" id="{16CF64AC-DCE4-494D-B308-26EDFE118818}"/>
              </a:ext>
            </a:extLst>
          </p:cNvPr>
          <p:cNvSpPr txBox="1">
            <a:spLocks/>
          </p:cNvSpPr>
          <p:nvPr/>
        </p:nvSpPr>
        <p:spPr>
          <a:xfrm>
            <a:off x="471854" y="1913793"/>
            <a:ext cx="5319346" cy="41541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0"/>
              </a:spcBef>
              <a:buNone/>
              <a:defRPr sz="4800"/>
            </a:pPr>
            <a:r>
              <a:rPr lang="en-US" sz="2400" dirty="0"/>
              <a:t>Sends data to/from user applications, and breaks data into sendable chunks.</a:t>
            </a:r>
          </a:p>
          <a:p>
            <a:pPr>
              <a:lnSpc>
                <a:spcPct val="120000"/>
              </a:lnSpc>
              <a:spcBef>
                <a:spcPts val="3000"/>
              </a:spcBef>
              <a:defRPr sz="4800"/>
            </a:pPr>
            <a:r>
              <a:rPr lang="en-US" sz="2200" b="1" dirty="0">
                <a:latin typeface="+mj-lt"/>
              </a:rPr>
              <a:t>TCP</a:t>
            </a:r>
            <a:r>
              <a:rPr lang="en-US" sz="2200" dirty="0">
                <a:latin typeface="+mj-lt"/>
              </a:rPr>
              <a:t> – Transmission Control Protocol </a:t>
            </a:r>
          </a:p>
          <a:p>
            <a:pPr>
              <a:lnSpc>
                <a:spcPct val="120000"/>
              </a:lnSpc>
              <a:spcBef>
                <a:spcPts val="3000"/>
              </a:spcBef>
              <a:defRPr sz="4800"/>
            </a:pPr>
            <a:r>
              <a:rPr lang="en-US" sz="2200" b="1" dirty="0">
                <a:latin typeface="+mj-lt"/>
              </a:rPr>
              <a:t>UDP</a:t>
            </a:r>
            <a:r>
              <a:rPr lang="en-US" sz="2200" dirty="0">
                <a:latin typeface="+mj-lt"/>
              </a:rPr>
              <a:t> – User Datagram Protocol</a:t>
            </a:r>
          </a:p>
          <a:p>
            <a:pPr>
              <a:spcBef>
                <a:spcPts val="3000"/>
              </a:spcBef>
              <a:defRPr sz="4800"/>
            </a:pPr>
            <a:r>
              <a:rPr lang="en-US" sz="2400" dirty="0"/>
              <a:t>Controls how much bandwidth </a:t>
            </a:r>
            <a:br>
              <a:rPr lang="en-US" sz="2400" dirty="0"/>
            </a:br>
            <a:r>
              <a:rPr lang="en-US" sz="2400" dirty="0"/>
              <a:t>apps use up, handles dropped </a:t>
            </a:r>
            <a:br>
              <a:rPr lang="en-US" sz="2400" dirty="0"/>
            </a:br>
            <a:r>
              <a:rPr lang="en-US" sz="2400" dirty="0"/>
              <a:t>data, etc.</a:t>
            </a:r>
          </a:p>
        </p:txBody>
      </p:sp>
      <p:sp>
        <p:nvSpPr>
          <p:cNvPr id="8" name="What is thinking?">
            <a:extLst>
              <a:ext uri="{FF2B5EF4-FFF2-40B4-BE49-F238E27FC236}">
                <a16:creationId xmlns:a16="http://schemas.microsoft.com/office/drawing/2014/main" id="{BFABF1EF-0876-416D-9BE9-3F328D27462E}"/>
              </a:ext>
            </a:extLst>
          </p:cNvPr>
          <p:cNvSpPr txBox="1">
            <a:spLocks/>
          </p:cNvSpPr>
          <p:nvPr/>
        </p:nvSpPr>
        <p:spPr>
          <a:xfrm>
            <a:off x="304800" y="914400"/>
            <a:ext cx="6985000" cy="7874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0" kern="1200">
                <a:solidFill>
                  <a:srgbClr val="35353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500" b="1" dirty="0"/>
              <a:t>Transport Layer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1A45AA4-CCDC-4736-B90D-488AE113D1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65843" y="4419600"/>
            <a:ext cx="3281362" cy="18024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74AF7A2-0539-44B1-9AF8-67D5F3A5D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7300" y="888460"/>
            <a:ext cx="924054" cy="762106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F80D3675-0397-4C5A-97D2-18C4CFAA796D}"/>
              </a:ext>
            </a:extLst>
          </p:cNvPr>
          <p:cNvSpPr/>
          <p:nvPr/>
        </p:nvSpPr>
        <p:spPr>
          <a:xfrm>
            <a:off x="6010072" y="2222162"/>
            <a:ext cx="914400" cy="435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54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5" animBg="1" advAuto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C39F79D-2FD5-4C12-B40F-473C2415B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613929"/>
              </p:ext>
            </p:extLst>
          </p:nvPr>
        </p:nvGraphicFramePr>
        <p:xfrm>
          <a:off x="6858887" y="1145281"/>
          <a:ext cx="1916005" cy="25958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916005">
                  <a:extLst>
                    <a:ext uri="{9D8B030D-6E8A-4147-A177-3AD203B41FA5}">
                      <a16:colId xmlns:a16="http://schemas.microsoft.com/office/drawing/2014/main" val="42625375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Application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A8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515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Presentation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C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842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Session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C8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844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Transport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A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64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Network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C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58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Data Link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BE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450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Physical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4A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13037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543800" cy="653854"/>
          </a:xfrm>
        </p:spPr>
        <p:txBody>
          <a:bodyPr>
            <a:normAutofit/>
          </a:bodyPr>
          <a:lstStyle/>
          <a:p>
            <a:r>
              <a:rPr lang="en-US" dirty="0"/>
              <a:t>The OSI Model</a:t>
            </a:r>
          </a:p>
        </p:txBody>
      </p:sp>
      <p:sp>
        <p:nvSpPr>
          <p:cNvPr id="7" name="To whom do we give the moniker of “Thinker”?…">
            <a:extLst>
              <a:ext uri="{FF2B5EF4-FFF2-40B4-BE49-F238E27FC236}">
                <a16:creationId xmlns:a16="http://schemas.microsoft.com/office/drawing/2014/main" id="{16CF64AC-DCE4-494D-B308-26EDFE118818}"/>
              </a:ext>
            </a:extLst>
          </p:cNvPr>
          <p:cNvSpPr txBox="1">
            <a:spLocks/>
          </p:cNvSpPr>
          <p:nvPr/>
        </p:nvSpPr>
        <p:spPr>
          <a:xfrm>
            <a:off x="471854" y="1913793"/>
            <a:ext cx="5624146" cy="41541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0"/>
              </a:spcBef>
              <a:buNone/>
              <a:defRPr sz="4800"/>
            </a:pPr>
            <a:r>
              <a:rPr lang="en-US" sz="2400" dirty="0"/>
              <a:t>Ensures data gets to the right networks. This layer decides which physical path the data will take.</a:t>
            </a:r>
          </a:p>
          <a:p>
            <a:pPr>
              <a:spcBef>
                <a:spcPts val="3000"/>
              </a:spcBef>
              <a:defRPr sz="4800"/>
            </a:pPr>
            <a:r>
              <a:rPr lang="en-US" sz="2400" dirty="0"/>
              <a:t>Figures out which device to </a:t>
            </a:r>
            <a:br>
              <a:rPr lang="en-US" sz="2400" dirty="0"/>
            </a:br>
            <a:r>
              <a:rPr lang="en-US" sz="2400" dirty="0"/>
              <a:t>send data to next </a:t>
            </a:r>
          </a:p>
          <a:p>
            <a:pPr>
              <a:spcBef>
                <a:spcPts val="3000"/>
              </a:spcBef>
              <a:defRPr sz="4800"/>
            </a:pPr>
            <a:r>
              <a:rPr lang="en-US" sz="2400" b="1" dirty="0"/>
              <a:t>IPv4, IPv6, ICMP</a:t>
            </a:r>
          </a:p>
          <a:p>
            <a:pPr>
              <a:spcBef>
                <a:spcPts val="3000"/>
              </a:spcBef>
              <a:defRPr sz="4800"/>
            </a:pPr>
            <a:r>
              <a:rPr lang="en-US" sz="2400" dirty="0"/>
              <a:t>Path determination, </a:t>
            </a:r>
            <a:br>
              <a:rPr lang="en-US" sz="2400" dirty="0"/>
            </a:br>
            <a:r>
              <a:rPr lang="en-US" sz="2400" dirty="0"/>
              <a:t>logical addressing</a:t>
            </a:r>
          </a:p>
        </p:txBody>
      </p:sp>
      <p:sp>
        <p:nvSpPr>
          <p:cNvPr id="8" name="What is thinking?">
            <a:extLst>
              <a:ext uri="{FF2B5EF4-FFF2-40B4-BE49-F238E27FC236}">
                <a16:creationId xmlns:a16="http://schemas.microsoft.com/office/drawing/2014/main" id="{BFABF1EF-0876-416D-9BE9-3F328D27462E}"/>
              </a:ext>
            </a:extLst>
          </p:cNvPr>
          <p:cNvSpPr txBox="1">
            <a:spLocks/>
          </p:cNvSpPr>
          <p:nvPr/>
        </p:nvSpPr>
        <p:spPr>
          <a:xfrm>
            <a:off x="304800" y="914400"/>
            <a:ext cx="6985000" cy="7874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0" kern="1200">
                <a:solidFill>
                  <a:srgbClr val="35353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500" b="1" dirty="0"/>
              <a:t>Network Layer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2FA9BA-357F-4060-ACEF-2425A99C0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406" y="914400"/>
            <a:ext cx="847843" cy="666843"/>
          </a:xfrm>
          <a:prstGeom prst="rect">
            <a:avLst/>
          </a:prstGeom>
        </p:spPr>
      </p:pic>
      <p:pic>
        <p:nvPicPr>
          <p:cNvPr id="52226" name="Picture 2" descr="Image result for ip address">
            <a:extLst>
              <a:ext uri="{FF2B5EF4-FFF2-40B4-BE49-F238E27FC236}">
                <a16:creationId xmlns:a16="http://schemas.microsoft.com/office/drawing/2014/main" id="{16FD555C-9158-4245-9582-110E0D96D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774" y="5486400"/>
            <a:ext cx="2209800" cy="66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28" name="Picture 4" descr="Image result for ICMP">
            <a:extLst>
              <a:ext uri="{FF2B5EF4-FFF2-40B4-BE49-F238E27FC236}">
                <a16:creationId xmlns:a16="http://schemas.microsoft.com/office/drawing/2014/main" id="{4AF86B10-979B-4943-A4AD-E1E42ADC5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222" y="4547982"/>
            <a:ext cx="2612355" cy="93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4B8FE550-FA2F-4C7B-86D7-95BD2C6215AA}"/>
              </a:ext>
            </a:extLst>
          </p:cNvPr>
          <p:cNvSpPr/>
          <p:nvPr/>
        </p:nvSpPr>
        <p:spPr>
          <a:xfrm>
            <a:off x="6010072" y="2591810"/>
            <a:ext cx="914400" cy="435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79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5" animBg="1" advAuto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CAF543F-B1C7-4C1B-8057-48997A2CD4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613929"/>
              </p:ext>
            </p:extLst>
          </p:nvPr>
        </p:nvGraphicFramePr>
        <p:xfrm>
          <a:off x="6858887" y="1145281"/>
          <a:ext cx="1916005" cy="25958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916005">
                  <a:extLst>
                    <a:ext uri="{9D8B030D-6E8A-4147-A177-3AD203B41FA5}">
                      <a16:colId xmlns:a16="http://schemas.microsoft.com/office/drawing/2014/main" val="42625375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Application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A8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515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Presentation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C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842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Session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C8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844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Transport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A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64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Network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C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58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Data Link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BE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450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Physical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4A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13037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543800" cy="653854"/>
          </a:xfrm>
        </p:spPr>
        <p:txBody>
          <a:bodyPr>
            <a:normAutofit/>
          </a:bodyPr>
          <a:lstStyle/>
          <a:p>
            <a:r>
              <a:rPr lang="en-US" dirty="0"/>
              <a:t>The OSI Model</a:t>
            </a:r>
          </a:p>
        </p:txBody>
      </p:sp>
      <p:sp>
        <p:nvSpPr>
          <p:cNvPr id="7" name="To whom do we give the moniker of “Thinker”?…">
            <a:extLst>
              <a:ext uri="{FF2B5EF4-FFF2-40B4-BE49-F238E27FC236}">
                <a16:creationId xmlns:a16="http://schemas.microsoft.com/office/drawing/2014/main" id="{16CF64AC-DCE4-494D-B308-26EDFE118818}"/>
              </a:ext>
            </a:extLst>
          </p:cNvPr>
          <p:cNvSpPr txBox="1">
            <a:spLocks/>
          </p:cNvSpPr>
          <p:nvPr/>
        </p:nvSpPr>
        <p:spPr>
          <a:xfrm>
            <a:off x="471854" y="1913793"/>
            <a:ext cx="5471746" cy="41541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0"/>
              </a:spcBef>
              <a:buNone/>
              <a:defRPr sz="4800"/>
            </a:pPr>
            <a:r>
              <a:rPr lang="en-US" sz="2400" dirty="0"/>
              <a:t>Establishes links between nodes, provides error-free handling of data transfer over the Physical layer.</a:t>
            </a:r>
          </a:p>
          <a:p>
            <a:pPr>
              <a:spcBef>
                <a:spcPts val="3000"/>
              </a:spcBef>
              <a:defRPr sz="4800"/>
            </a:pPr>
            <a:r>
              <a:rPr lang="en-US" sz="2400" b="1" dirty="0"/>
              <a:t>Routers</a:t>
            </a:r>
            <a:endParaRPr lang="en-US" sz="2400" dirty="0"/>
          </a:p>
          <a:p>
            <a:pPr>
              <a:spcBef>
                <a:spcPts val="3000"/>
              </a:spcBef>
              <a:defRPr sz="4800"/>
            </a:pPr>
            <a:r>
              <a:rPr lang="en-US" sz="2400" dirty="0"/>
              <a:t>802.11</a:t>
            </a:r>
          </a:p>
          <a:p>
            <a:pPr>
              <a:spcBef>
                <a:spcPts val="3000"/>
              </a:spcBef>
              <a:defRPr sz="4800"/>
            </a:pPr>
            <a:r>
              <a:rPr lang="en-US" sz="2400" dirty="0"/>
              <a:t>MAC</a:t>
            </a:r>
          </a:p>
          <a:p>
            <a:pPr>
              <a:spcBef>
                <a:spcPts val="3000"/>
              </a:spcBef>
              <a:defRPr sz="4800"/>
            </a:pPr>
            <a:r>
              <a:rPr lang="en-US" sz="2400" dirty="0"/>
              <a:t>Other Network Devices</a:t>
            </a:r>
          </a:p>
        </p:txBody>
      </p:sp>
      <p:sp>
        <p:nvSpPr>
          <p:cNvPr id="8" name="What is thinking?">
            <a:extLst>
              <a:ext uri="{FF2B5EF4-FFF2-40B4-BE49-F238E27FC236}">
                <a16:creationId xmlns:a16="http://schemas.microsoft.com/office/drawing/2014/main" id="{BFABF1EF-0876-416D-9BE9-3F328D27462E}"/>
              </a:ext>
            </a:extLst>
          </p:cNvPr>
          <p:cNvSpPr txBox="1">
            <a:spLocks/>
          </p:cNvSpPr>
          <p:nvPr/>
        </p:nvSpPr>
        <p:spPr>
          <a:xfrm>
            <a:off x="304800" y="914400"/>
            <a:ext cx="6985000" cy="7874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0" kern="1200">
                <a:solidFill>
                  <a:srgbClr val="35353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500" b="1" dirty="0"/>
              <a:t>Data Link Layer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8BB4A5-BB08-463B-8B2E-044396B9C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940340"/>
            <a:ext cx="1038370" cy="600159"/>
          </a:xfrm>
          <a:prstGeom prst="rect">
            <a:avLst/>
          </a:prstGeom>
        </p:spPr>
      </p:pic>
      <p:pic>
        <p:nvPicPr>
          <p:cNvPr id="50178" name="Picture 2" descr="Image result for router icon">
            <a:extLst>
              <a:ext uri="{FF2B5EF4-FFF2-40B4-BE49-F238E27FC236}">
                <a16:creationId xmlns:a16="http://schemas.microsoft.com/office/drawing/2014/main" id="{F230FE3A-96EA-40E8-B8D9-A58B57EED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770" y="4393660"/>
            <a:ext cx="170835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0" name="Picture 4" descr="Image result for router icon">
            <a:extLst>
              <a:ext uri="{FF2B5EF4-FFF2-40B4-BE49-F238E27FC236}">
                <a16:creationId xmlns:a16="http://schemas.microsoft.com/office/drawing/2014/main" id="{3D11F393-0856-4385-8AD6-B4BB238AB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572" y="4495800"/>
            <a:ext cx="22098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3B52A7F2-7260-41BE-91AF-C768DAA3F5A7}"/>
              </a:ext>
            </a:extLst>
          </p:cNvPr>
          <p:cNvSpPr/>
          <p:nvPr/>
        </p:nvSpPr>
        <p:spPr>
          <a:xfrm>
            <a:off x="6010072" y="2946874"/>
            <a:ext cx="914400" cy="435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18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5" animBg="1" advAuto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237C52F-138A-41C8-9064-359A73410C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613929"/>
              </p:ext>
            </p:extLst>
          </p:nvPr>
        </p:nvGraphicFramePr>
        <p:xfrm>
          <a:off x="6858887" y="1145281"/>
          <a:ext cx="1916005" cy="25958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916005">
                  <a:extLst>
                    <a:ext uri="{9D8B030D-6E8A-4147-A177-3AD203B41FA5}">
                      <a16:colId xmlns:a16="http://schemas.microsoft.com/office/drawing/2014/main" val="42625375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Application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A8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515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Presentation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C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842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Session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C8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844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Transport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A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64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Network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C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58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Data Link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BE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450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Physical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4A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13037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543800" cy="653854"/>
          </a:xfrm>
        </p:spPr>
        <p:txBody>
          <a:bodyPr>
            <a:normAutofit/>
          </a:bodyPr>
          <a:lstStyle/>
          <a:p>
            <a:r>
              <a:rPr lang="en-US" dirty="0"/>
              <a:t>The OSI Model</a:t>
            </a:r>
          </a:p>
        </p:txBody>
      </p:sp>
      <p:sp>
        <p:nvSpPr>
          <p:cNvPr id="7" name="To whom do we give the moniker of “Thinker”?…">
            <a:extLst>
              <a:ext uri="{FF2B5EF4-FFF2-40B4-BE49-F238E27FC236}">
                <a16:creationId xmlns:a16="http://schemas.microsoft.com/office/drawing/2014/main" id="{16CF64AC-DCE4-494D-B308-26EDFE118818}"/>
              </a:ext>
            </a:extLst>
          </p:cNvPr>
          <p:cNvSpPr txBox="1">
            <a:spLocks/>
          </p:cNvSpPr>
          <p:nvPr/>
        </p:nvSpPr>
        <p:spPr>
          <a:xfrm>
            <a:off x="471854" y="1913793"/>
            <a:ext cx="5166946" cy="41541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0"/>
              </a:spcBef>
              <a:buNone/>
              <a:defRPr sz="4800"/>
            </a:pPr>
            <a:r>
              <a:rPr lang="en-US" sz="2400" dirty="0"/>
              <a:t>Transmits the raw bit stream over physical medium</a:t>
            </a:r>
            <a:br>
              <a:rPr lang="en-US" sz="2400" dirty="0"/>
            </a:br>
            <a:endParaRPr lang="en-US" sz="2400" b="1" dirty="0"/>
          </a:p>
          <a:p>
            <a:pPr>
              <a:spcBef>
                <a:spcPts val="3000"/>
              </a:spcBef>
              <a:defRPr sz="4800"/>
            </a:pPr>
            <a:r>
              <a:rPr lang="en-US" sz="2400" b="1" dirty="0"/>
              <a:t>Ethernet </a:t>
            </a:r>
            <a:r>
              <a:rPr lang="en-US" sz="2400" dirty="0"/>
              <a:t> - moving</a:t>
            </a:r>
            <a:r>
              <a:rPr lang="en-US" sz="2400" b="1" dirty="0"/>
              <a:t> </a:t>
            </a:r>
            <a:r>
              <a:rPr lang="en-US" sz="2400" dirty="0"/>
              <a:t>data across physical wires</a:t>
            </a:r>
          </a:p>
          <a:p>
            <a:pPr>
              <a:spcBef>
                <a:spcPts val="3000"/>
              </a:spcBef>
              <a:defRPr sz="4800"/>
            </a:pPr>
            <a:r>
              <a:rPr lang="en-US" sz="2400" b="1" dirty="0"/>
              <a:t>Bluetooth</a:t>
            </a:r>
          </a:p>
          <a:p>
            <a:pPr>
              <a:spcBef>
                <a:spcPts val="3000"/>
              </a:spcBef>
              <a:defRPr sz="4800"/>
            </a:pPr>
            <a:r>
              <a:rPr lang="en-US" sz="2400" b="1" dirty="0"/>
              <a:t>Wireless, 3G</a:t>
            </a:r>
            <a:endParaRPr lang="en-US" sz="2400" dirty="0"/>
          </a:p>
        </p:txBody>
      </p:sp>
      <p:sp>
        <p:nvSpPr>
          <p:cNvPr id="8" name="What is thinking?">
            <a:extLst>
              <a:ext uri="{FF2B5EF4-FFF2-40B4-BE49-F238E27FC236}">
                <a16:creationId xmlns:a16="http://schemas.microsoft.com/office/drawing/2014/main" id="{BFABF1EF-0876-416D-9BE9-3F328D27462E}"/>
              </a:ext>
            </a:extLst>
          </p:cNvPr>
          <p:cNvSpPr txBox="1">
            <a:spLocks/>
          </p:cNvSpPr>
          <p:nvPr/>
        </p:nvSpPr>
        <p:spPr>
          <a:xfrm>
            <a:off x="304800" y="914400"/>
            <a:ext cx="6985000" cy="7874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0" kern="1200">
                <a:solidFill>
                  <a:srgbClr val="35353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500" b="1" dirty="0"/>
              <a:t>Physical Layer</a:t>
            </a:r>
          </a:p>
        </p:txBody>
      </p:sp>
      <p:pic>
        <p:nvPicPr>
          <p:cNvPr id="51202" name="Picture 2" descr="Image result for bluetooth signal">
            <a:extLst>
              <a:ext uri="{FF2B5EF4-FFF2-40B4-BE49-F238E27FC236}">
                <a16:creationId xmlns:a16="http://schemas.microsoft.com/office/drawing/2014/main" id="{DE1CB5A0-C60C-4A53-A734-6CC6FC90E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84089" y="5130226"/>
            <a:ext cx="983827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4" name="Picture 4" descr="Image result for wifi">
            <a:extLst>
              <a:ext uri="{FF2B5EF4-FFF2-40B4-BE49-F238E27FC236}">
                <a16:creationId xmlns:a16="http://schemas.microsoft.com/office/drawing/2014/main" id="{FB00A982-FF77-49DC-BF3F-5395D1090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514" y="4400968"/>
            <a:ext cx="1054083" cy="77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device&#10;&#10;Description generated with high confidence">
            <a:extLst>
              <a:ext uri="{FF2B5EF4-FFF2-40B4-BE49-F238E27FC236}">
                <a16:creationId xmlns:a16="http://schemas.microsoft.com/office/drawing/2014/main" id="{B3EF1FFE-2EAB-429D-A96F-20AE5A8C0B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130759"/>
            <a:ext cx="1424234" cy="1066801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CDE8C2E9-F59C-4A61-BD0A-8D472D888688}"/>
              </a:ext>
            </a:extLst>
          </p:cNvPr>
          <p:cNvSpPr/>
          <p:nvPr/>
        </p:nvSpPr>
        <p:spPr>
          <a:xfrm>
            <a:off x="6010072" y="3335978"/>
            <a:ext cx="914400" cy="435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87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5" animBg="1" advAuto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543800" cy="653854"/>
          </a:xfrm>
        </p:spPr>
        <p:txBody>
          <a:bodyPr>
            <a:normAutofit/>
          </a:bodyPr>
          <a:lstStyle/>
          <a:p>
            <a:r>
              <a:rPr lang="en-US" dirty="0"/>
              <a:t>The OSI Model</a:t>
            </a:r>
          </a:p>
        </p:txBody>
      </p:sp>
      <p:pic>
        <p:nvPicPr>
          <p:cNvPr id="10242" name="Picture 2" descr="Image result for osi model">
            <a:extLst>
              <a:ext uri="{FF2B5EF4-FFF2-40B4-BE49-F238E27FC236}">
                <a16:creationId xmlns:a16="http://schemas.microsoft.com/office/drawing/2014/main" id="{8CD2F5AA-E0EF-49C2-A2E1-D4A50F2FDB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3"/>
          <a:stretch/>
        </p:blipFill>
        <p:spPr bwMode="auto">
          <a:xfrm>
            <a:off x="0" y="1060646"/>
            <a:ext cx="67056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osi model">
            <a:extLst>
              <a:ext uri="{FF2B5EF4-FFF2-40B4-BE49-F238E27FC236}">
                <a16:creationId xmlns:a16="http://schemas.microsoft.com/office/drawing/2014/main" id="{C3B27BD0-3740-4F4C-A9C8-655B6CD7E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478" y="653854"/>
            <a:ext cx="296624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57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543800" cy="653854"/>
          </a:xfrm>
        </p:spPr>
        <p:txBody>
          <a:bodyPr>
            <a:normAutofit/>
          </a:bodyPr>
          <a:lstStyle/>
          <a:p>
            <a:r>
              <a:rPr lang="en-US" dirty="0"/>
              <a:t>The OSI Model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5F1CEC7-751D-434E-AA67-3B56BCABD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95" y="914400"/>
            <a:ext cx="7077010" cy="533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96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543800" cy="653854"/>
          </a:xfrm>
        </p:spPr>
        <p:txBody>
          <a:bodyPr>
            <a:normAutofit/>
          </a:bodyPr>
          <a:lstStyle/>
          <a:p>
            <a:r>
              <a:rPr lang="en-US" dirty="0"/>
              <a:t>Note: Another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BB44BF-C1EF-4287-B112-D78ED39667A5}"/>
              </a:ext>
            </a:extLst>
          </p:cNvPr>
          <p:cNvSpPr txBox="1"/>
          <p:nvPr/>
        </p:nvSpPr>
        <p:spPr>
          <a:xfrm>
            <a:off x="1714500" y="5562600"/>
            <a:ext cx="5714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TCP/IP model serves a similar purpose as the OSI Model, with only 4 layers instead of 7.</a:t>
            </a:r>
          </a:p>
        </p:txBody>
      </p:sp>
      <p:pic>
        <p:nvPicPr>
          <p:cNvPr id="61442" name="Picture 2" descr="Image result for osi model vs tcp model">
            <a:extLst>
              <a:ext uri="{FF2B5EF4-FFF2-40B4-BE49-F238E27FC236}">
                <a16:creationId xmlns:a16="http://schemas.microsoft.com/office/drawing/2014/main" id="{AD325DFC-34FA-4C1E-8D7D-4D50D744A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118" y="1295400"/>
            <a:ext cx="3773764" cy="347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30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F4DD7-857E-4FF3-92D4-D826E16ABC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00400" y="80936"/>
            <a:ext cx="5743729" cy="411480"/>
          </a:xfrm>
        </p:spPr>
        <p:txBody>
          <a:bodyPr/>
          <a:lstStyle/>
          <a:p>
            <a:r>
              <a:rPr lang="en-US" dirty="0"/>
              <a:t>Activity: Fill In the Blanks (10 min)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FE765AC-4BB9-4A42-9E9B-88110DC492D5}"/>
              </a:ext>
            </a:extLst>
          </p:cNvPr>
          <p:cNvSpPr txBox="1">
            <a:spLocks/>
          </p:cNvSpPr>
          <p:nvPr/>
        </p:nvSpPr>
        <p:spPr>
          <a:xfrm>
            <a:off x="228599" y="838200"/>
            <a:ext cx="8534401" cy="533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dirty="0"/>
              <a:t>On a piece of paper, write out the numbers 1 through 9.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dirty="0"/>
              <a:t>For each layer (starting at the bottom), give the following: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Layer Name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Function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Relevant Protocols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Any other information</a:t>
            </a:r>
            <a:br>
              <a:rPr lang="en-US" dirty="0"/>
            </a:br>
            <a:r>
              <a:rPr lang="en-US" dirty="0"/>
              <a:t>you know about</a:t>
            </a:r>
            <a:br>
              <a:rPr lang="en-US" dirty="0"/>
            </a:br>
            <a:r>
              <a:rPr lang="en-US" dirty="0"/>
              <a:t>the layer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For 8 and 9, explain the</a:t>
            </a:r>
            <a:br>
              <a:rPr lang="en-US" dirty="0"/>
            </a:br>
            <a:r>
              <a:rPr lang="en-US" dirty="0"/>
              <a:t>process that is labelled.</a:t>
            </a:r>
            <a:br>
              <a:rPr lang="en-US" dirty="0"/>
            </a:br>
            <a:endParaRPr lang="en-US" dirty="0"/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Bonus: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Draw your own version</a:t>
            </a:r>
            <a:br>
              <a:rPr lang="en-US" dirty="0"/>
            </a:br>
            <a:r>
              <a:rPr lang="en-US" dirty="0"/>
              <a:t>of the OSI Model, labelled. </a:t>
            </a:r>
          </a:p>
          <a:p>
            <a:pPr lvl="1">
              <a:lnSpc>
                <a:spcPct val="110000"/>
              </a:lnSpc>
            </a:pPr>
            <a:endParaRPr lang="en-US" dirty="0"/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endParaRPr lang="en-US" dirty="0"/>
          </a:p>
          <a:p>
            <a:pPr marL="457200" lvl="1" indent="0">
              <a:lnSpc>
                <a:spcPct val="110000"/>
              </a:lnSpc>
              <a:buNone/>
            </a:pPr>
            <a:endParaRPr lang="en-US" dirty="0"/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  <a:p>
            <a:pPr marL="0" indent="0">
              <a:lnSpc>
                <a:spcPct val="110000"/>
              </a:lnSpc>
              <a:buNone/>
            </a:pPr>
            <a:br>
              <a:rPr lang="en-US" dirty="0"/>
            </a:br>
            <a:endParaRPr lang="en-US" dirty="0"/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endParaRPr lang="en-US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5" name="Picture 2" descr="Image result for osi model">
            <a:extLst>
              <a:ext uri="{FF2B5EF4-FFF2-40B4-BE49-F238E27FC236}">
                <a16:creationId xmlns:a16="http://schemas.microsoft.com/office/drawing/2014/main" id="{DC308BB4-7974-4E8D-B3C8-1883FB0348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" t="12901" r="732"/>
          <a:stretch/>
        </p:blipFill>
        <p:spPr bwMode="auto">
          <a:xfrm>
            <a:off x="3458183" y="2354094"/>
            <a:ext cx="5685817" cy="381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1CF94F-BE8D-4FEC-B041-D6598B715D25}"/>
              </a:ext>
            </a:extLst>
          </p:cNvPr>
          <p:cNvSpPr/>
          <p:nvPr/>
        </p:nvSpPr>
        <p:spPr>
          <a:xfrm>
            <a:off x="5646907" y="2811294"/>
            <a:ext cx="1303507" cy="274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91A443-2F02-4E87-9245-C9F6E4C4D085}"/>
              </a:ext>
            </a:extLst>
          </p:cNvPr>
          <p:cNvSpPr/>
          <p:nvPr/>
        </p:nvSpPr>
        <p:spPr>
          <a:xfrm>
            <a:off x="5943601" y="5859294"/>
            <a:ext cx="1006813" cy="228600"/>
          </a:xfrm>
          <a:prstGeom prst="rect">
            <a:avLst/>
          </a:prstGeom>
          <a:solidFill>
            <a:srgbClr val="4F8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14C6D4F-F069-4745-B63B-5AFE15432162}"/>
              </a:ext>
            </a:extLst>
          </p:cNvPr>
          <p:cNvSpPr/>
          <p:nvPr/>
        </p:nvSpPr>
        <p:spPr>
          <a:xfrm>
            <a:off x="6152091" y="5238502"/>
            <a:ext cx="354092" cy="354092"/>
          </a:xfrm>
          <a:prstGeom prst="ellipse">
            <a:avLst/>
          </a:prstGeom>
          <a:solidFill>
            <a:srgbClr val="FE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49A12F8-3A0A-4F25-9C8A-2CB3E900AA3A}"/>
              </a:ext>
            </a:extLst>
          </p:cNvPr>
          <p:cNvSpPr/>
          <p:nvPr/>
        </p:nvSpPr>
        <p:spPr>
          <a:xfrm>
            <a:off x="6152091" y="4800104"/>
            <a:ext cx="354092" cy="35409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5BE569B-A58D-4950-B8C0-4BE2A6EBE9BE}"/>
              </a:ext>
            </a:extLst>
          </p:cNvPr>
          <p:cNvSpPr/>
          <p:nvPr/>
        </p:nvSpPr>
        <p:spPr>
          <a:xfrm>
            <a:off x="6152091" y="4379540"/>
            <a:ext cx="354092" cy="35409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EC223C6-C3C1-41AB-B4EE-8201B73D386C}"/>
              </a:ext>
            </a:extLst>
          </p:cNvPr>
          <p:cNvSpPr/>
          <p:nvPr/>
        </p:nvSpPr>
        <p:spPr>
          <a:xfrm>
            <a:off x="6152091" y="3964166"/>
            <a:ext cx="354092" cy="354092"/>
          </a:xfrm>
          <a:prstGeom prst="ellipse">
            <a:avLst/>
          </a:prstGeom>
          <a:solidFill>
            <a:srgbClr val="92D1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F172D8F-69D3-4718-9BC3-7B4BA3775EB6}"/>
              </a:ext>
            </a:extLst>
          </p:cNvPr>
          <p:cNvSpPr/>
          <p:nvPr/>
        </p:nvSpPr>
        <p:spPr>
          <a:xfrm>
            <a:off x="6152091" y="2726988"/>
            <a:ext cx="354092" cy="354092"/>
          </a:xfrm>
          <a:prstGeom prst="ellipse">
            <a:avLst/>
          </a:prstGeom>
          <a:solidFill>
            <a:srgbClr val="0A5C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8432A38-E258-41F5-9083-1EA71230F70A}"/>
              </a:ext>
            </a:extLst>
          </p:cNvPr>
          <p:cNvSpPr/>
          <p:nvPr/>
        </p:nvSpPr>
        <p:spPr>
          <a:xfrm>
            <a:off x="6152091" y="3142028"/>
            <a:ext cx="354092" cy="354092"/>
          </a:xfrm>
          <a:prstGeom prst="ellipse">
            <a:avLst/>
          </a:prstGeom>
          <a:solidFill>
            <a:srgbClr val="04AEF0"/>
          </a:solidFill>
          <a:ln>
            <a:solidFill>
              <a:srgbClr val="0070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7AA057F-953A-4B5F-AC43-AEEA98D31E4E}"/>
              </a:ext>
            </a:extLst>
          </p:cNvPr>
          <p:cNvSpPr/>
          <p:nvPr/>
        </p:nvSpPr>
        <p:spPr>
          <a:xfrm>
            <a:off x="6152091" y="3565749"/>
            <a:ext cx="354092" cy="354092"/>
          </a:xfrm>
          <a:prstGeom prst="ellipse">
            <a:avLst/>
          </a:prstGeom>
          <a:solidFill>
            <a:srgbClr val="00A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9BFFDB-254D-49E8-9DA7-D2EAC7B1ED4D}"/>
              </a:ext>
            </a:extLst>
          </p:cNvPr>
          <p:cNvSpPr/>
          <p:nvPr/>
        </p:nvSpPr>
        <p:spPr>
          <a:xfrm>
            <a:off x="3657275" y="2520753"/>
            <a:ext cx="354092" cy="354092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3400F1F-2ACE-4CFF-B34F-923ED278DEC7}"/>
              </a:ext>
            </a:extLst>
          </p:cNvPr>
          <p:cNvCxnSpPr/>
          <p:nvPr/>
        </p:nvCxnSpPr>
        <p:spPr>
          <a:xfrm>
            <a:off x="3846634" y="2971800"/>
            <a:ext cx="0" cy="22667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E8FBC405-FE0A-48F6-BCAF-6AC342C377BD}"/>
              </a:ext>
            </a:extLst>
          </p:cNvPr>
          <p:cNvSpPr/>
          <p:nvPr/>
        </p:nvSpPr>
        <p:spPr>
          <a:xfrm>
            <a:off x="8599408" y="2523830"/>
            <a:ext cx="354092" cy="354092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1EF9C74-0A09-4073-A097-A3D791A01A88}"/>
              </a:ext>
            </a:extLst>
          </p:cNvPr>
          <p:cNvCxnSpPr/>
          <p:nvPr/>
        </p:nvCxnSpPr>
        <p:spPr>
          <a:xfrm>
            <a:off x="8788767" y="2974877"/>
            <a:ext cx="0" cy="2266702"/>
          </a:xfrm>
          <a:prstGeom prst="straightConnector1">
            <a:avLst/>
          </a:prstGeom>
          <a:ln w="571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78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543800" cy="653854"/>
          </a:xfrm>
        </p:spPr>
        <p:txBody>
          <a:bodyPr>
            <a:normAutofit/>
          </a:bodyPr>
          <a:lstStyle/>
          <a:p>
            <a:r>
              <a:rPr lang="en-US" dirty="0"/>
              <a:t>Review Fill in the Blanks</a:t>
            </a:r>
          </a:p>
        </p:txBody>
      </p:sp>
      <p:pic>
        <p:nvPicPr>
          <p:cNvPr id="10242" name="Picture 2" descr="Image result for osi model">
            <a:extLst>
              <a:ext uri="{FF2B5EF4-FFF2-40B4-BE49-F238E27FC236}">
                <a16:creationId xmlns:a16="http://schemas.microsoft.com/office/drawing/2014/main" id="{8CD2F5AA-E0EF-49C2-A2E1-D4A50F2FDB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3"/>
          <a:stretch/>
        </p:blipFill>
        <p:spPr bwMode="auto">
          <a:xfrm>
            <a:off x="0" y="1060646"/>
            <a:ext cx="67056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osi model">
            <a:extLst>
              <a:ext uri="{FF2B5EF4-FFF2-40B4-BE49-F238E27FC236}">
                <a16:creationId xmlns:a16="http://schemas.microsoft.com/office/drawing/2014/main" id="{C3B27BD0-3740-4F4C-A9C8-655B6CD7E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118" y="634398"/>
            <a:ext cx="296624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985B119-C9D9-4CD3-B8DE-05ADFEFC759F}"/>
              </a:ext>
            </a:extLst>
          </p:cNvPr>
          <p:cNvSpPr/>
          <p:nvPr/>
        </p:nvSpPr>
        <p:spPr>
          <a:xfrm>
            <a:off x="560308" y="1679476"/>
            <a:ext cx="354092" cy="354092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B58B80E-09C1-43C3-8D84-47BE98C90DC6}"/>
              </a:ext>
            </a:extLst>
          </p:cNvPr>
          <p:cNvCxnSpPr>
            <a:cxnSpLocks/>
          </p:cNvCxnSpPr>
          <p:nvPr/>
        </p:nvCxnSpPr>
        <p:spPr>
          <a:xfrm>
            <a:off x="749667" y="2130523"/>
            <a:ext cx="0" cy="320347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AF34C3D5-4CE7-433E-8409-E685B82D5AD9}"/>
              </a:ext>
            </a:extLst>
          </p:cNvPr>
          <p:cNvSpPr/>
          <p:nvPr/>
        </p:nvSpPr>
        <p:spPr>
          <a:xfrm>
            <a:off x="5830441" y="1679476"/>
            <a:ext cx="354092" cy="354092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BB8CEE-03B0-44C4-AEA9-60F0D82FFF32}"/>
              </a:ext>
            </a:extLst>
          </p:cNvPr>
          <p:cNvCxnSpPr>
            <a:cxnSpLocks/>
          </p:cNvCxnSpPr>
          <p:nvPr/>
        </p:nvCxnSpPr>
        <p:spPr>
          <a:xfrm>
            <a:off x="6019800" y="2130523"/>
            <a:ext cx="0" cy="3203477"/>
          </a:xfrm>
          <a:prstGeom prst="straightConnector1">
            <a:avLst/>
          </a:prstGeom>
          <a:ln w="571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65B2EC3-6D4C-4380-9824-14EA1889275E}"/>
              </a:ext>
            </a:extLst>
          </p:cNvPr>
          <p:cNvSpPr txBox="1"/>
          <p:nvPr/>
        </p:nvSpPr>
        <p:spPr>
          <a:xfrm>
            <a:off x="6903468" y="5334000"/>
            <a:ext cx="1890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8: Encapsulation</a:t>
            </a:r>
          </a:p>
          <a:p>
            <a:r>
              <a:rPr lang="en-US" dirty="0"/>
              <a:t>9: Decapsulation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8BB244-2F1F-48DD-BBC5-FE475E005337}"/>
              </a:ext>
            </a:extLst>
          </p:cNvPr>
          <p:cNvSpPr/>
          <p:nvPr/>
        </p:nvSpPr>
        <p:spPr>
          <a:xfrm>
            <a:off x="4182587" y="4929314"/>
            <a:ext cx="618011" cy="618011"/>
          </a:xfrm>
          <a:prstGeom prst="ellipse">
            <a:avLst/>
          </a:prstGeom>
          <a:solidFill>
            <a:srgbClr val="FE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9043940-C2C1-46CD-A7F1-0392F51E949C}"/>
              </a:ext>
            </a:extLst>
          </p:cNvPr>
          <p:cNvSpPr/>
          <p:nvPr/>
        </p:nvSpPr>
        <p:spPr>
          <a:xfrm>
            <a:off x="4182587" y="4427583"/>
            <a:ext cx="618011" cy="61801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8F65E4E-2AAB-4D32-A660-05D2D6CEB4FD}"/>
              </a:ext>
            </a:extLst>
          </p:cNvPr>
          <p:cNvSpPr/>
          <p:nvPr/>
        </p:nvSpPr>
        <p:spPr>
          <a:xfrm>
            <a:off x="4182587" y="3979150"/>
            <a:ext cx="618011" cy="61801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5791ADF-EC8B-4A7F-B8DC-A3F18C9976ED}"/>
              </a:ext>
            </a:extLst>
          </p:cNvPr>
          <p:cNvSpPr/>
          <p:nvPr/>
        </p:nvSpPr>
        <p:spPr>
          <a:xfrm>
            <a:off x="4182587" y="3489137"/>
            <a:ext cx="618011" cy="618011"/>
          </a:xfrm>
          <a:prstGeom prst="ellipse">
            <a:avLst/>
          </a:prstGeom>
          <a:solidFill>
            <a:srgbClr val="92D1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C9B6D3-D85C-489F-8217-01EC229499AA}"/>
              </a:ext>
            </a:extLst>
          </p:cNvPr>
          <p:cNvSpPr/>
          <p:nvPr/>
        </p:nvSpPr>
        <p:spPr>
          <a:xfrm>
            <a:off x="4182587" y="3014385"/>
            <a:ext cx="618011" cy="618011"/>
          </a:xfrm>
          <a:prstGeom prst="ellipse">
            <a:avLst/>
          </a:prstGeom>
          <a:solidFill>
            <a:srgbClr val="00A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4E392CA-48C9-46E7-A63B-D104EB3EE865}"/>
              </a:ext>
            </a:extLst>
          </p:cNvPr>
          <p:cNvSpPr/>
          <p:nvPr/>
        </p:nvSpPr>
        <p:spPr>
          <a:xfrm>
            <a:off x="4182587" y="2554405"/>
            <a:ext cx="618011" cy="618011"/>
          </a:xfrm>
          <a:prstGeom prst="ellipse">
            <a:avLst/>
          </a:prstGeom>
          <a:solidFill>
            <a:srgbClr val="04AEF0"/>
          </a:solidFill>
          <a:ln>
            <a:solidFill>
              <a:srgbClr val="0070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227BB89-0FD3-47D0-BEAC-D9AD8AF14F3A}"/>
              </a:ext>
            </a:extLst>
          </p:cNvPr>
          <p:cNvSpPr/>
          <p:nvPr/>
        </p:nvSpPr>
        <p:spPr>
          <a:xfrm>
            <a:off x="4182587" y="2049620"/>
            <a:ext cx="618011" cy="618011"/>
          </a:xfrm>
          <a:prstGeom prst="ellipse">
            <a:avLst/>
          </a:prstGeom>
          <a:solidFill>
            <a:srgbClr val="0A5C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11774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Trilogy_Class_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item1.xml><?xml version="1.0" encoding="utf-8"?>
<Control xmlns="http://schemas.microsoft.com/VisualStudio/2011/storyboarding/control">
  <Id Name="54542d7a-4692-494f-85cc-97dc4c4f5adf" Revision="1" Stencil="System.MyShapes" StencilVersion="1.0"/>
</Control>
</file>

<file path=customXml/item2.xml><?xml version="1.0" encoding="utf-8"?>
<Control xmlns="http://schemas.microsoft.com/VisualStudio/2011/storyboarding/control">
  <Id Name="54542d7a-4692-494f-85cc-97dc4c4f5adf" Revision="1" Stencil="System.MyShapes" StencilVersion="1.0"/>
</Control>
</file>

<file path=customXml/item3.xml><?xml version="1.0" encoding="utf-8"?>
<Control xmlns="http://schemas.microsoft.com/VisualStudio/2011/storyboarding/control">
  <Id Name="54542d7a-4692-494f-85cc-97dc4c4f5adf" Revision="1" Stencil="System.MyShapes" StencilVersion="1.0"/>
</Control>
</file>

<file path=customXml/item4.xml><?xml version="1.0" encoding="utf-8"?>
<Control xmlns="http://schemas.microsoft.com/VisualStudio/2011/storyboarding/control">
  <Id Name="54542d7a-4692-494f-85cc-97dc4c4f5adf" Revision="1" Stencil="System.MyShapes" StencilVersion="1.0"/>
</Control>
</file>

<file path=customXml/item5.xml><?xml version="1.0" encoding="utf-8"?>
<Control xmlns="http://schemas.microsoft.com/VisualStudio/2011/storyboarding/control">
  <Id Name="54542d7a-4692-494f-85cc-97dc4c4f5adf" Revision="1" Stencil="System.MyShapes" StencilVersion="1.0"/>
</Control>
</file>

<file path=customXml/item6.xml><?xml version="1.0" encoding="utf-8"?>
<Control xmlns="http://schemas.microsoft.com/VisualStudio/2011/storyboarding/control">
  <Id Name="54542d7a-4692-494f-85cc-97dc4c4f5adf" Revision="1" Stencil="System.MyShapes" StencilVersion="1.0"/>
</Control>
</file>

<file path=customXml/item7.xml><?xml version="1.0" encoding="utf-8"?>
<Control xmlns="http://schemas.microsoft.com/VisualStudio/2011/storyboarding/control">
  <Id Name="54542d7a-4692-494f-85cc-97dc4c4f5adf" Revision="1" Stencil="System.MyShapes" StencilVersion="1.0"/>
</Control>
</file>

<file path=customXml/item8.xml><?xml version="1.0" encoding="utf-8"?>
<Control xmlns="http://schemas.microsoft.com/VisualStudio/2011/storyboarding/control">
  <Id Name="54542d7a-4692-494f-85cc-97dc4c4f5adf" Revision="1" Stencil="System.MyShapes" StencilVersion="1.0"/>
</Control>
</file>

<file path=customXml/itemProps1.xml><?xml version="1.0" encoding="utf-8"?>
<ds:datastoreItem xmlns:ds="http://schemas.openxmlformats.org/officeDocument/2006/customXml" ds:itemID="{D1CFBD93-8553-474B-8AE7-2CDA2BCF5C2A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C03EC967-47B1-48E0-AFC8-423472756910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BED79F2F-E34C-48BC-B6CC-527FEA8FCD93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BE3297A2-BB05-488F-9BB6-129133B14378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D0BFC647-279D-44F2-8220-12DAAD313CAE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66D2A89B-E0B9-43A0-916F-8B1B2CFDDF6E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B171B73A-BD3E-4394-BFA7-D77C3E6D2208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853097ED-75C2-490F-9638-7DD559C14F28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794</TotalTime>
  <Words>4419</Words>
  <Application>Microsoft Office PowerPoint</Application>
  <PresentationFormat>On-screen Show (4:3)</PresentationFormat>
  <Paragraphs>1298</Paragraphs>
  <Slides>105</Slides>
  <Notes>99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1" baseType="lpstr">
      <vt:lpstr>Arial</vt:lpstr>
      <vt:lpstr>Calibri</vt:lpstr>
      <vt:lpstr>Courier New</vt:lpstr>
      <vt:lpstr>Roboto</vt:lpstr>
      <vt:lpstr>Wingdings</vt:lpstr>
      <vt:lpstr>Trilogy_Class_Template</vt:lpstr>
      <vt:lpstr>Knowing Networking</vt:lpstr>
      <vt:lpstr>Welcome Back!</vt:lpstr>
      <vt:lpstr>Previously on Cybersecurity…</vt:lpstr>
      <vt:lpstr>This Week on Cybersecurity…</vt:lpstr>
      <vt:lpstr>Where are we?</vt:lpstr>
      <vt:lpstr>Networking</vt:lpstr>
      <vt:lpstr>Today’s Goals</vt:lpstr>
      <vt:lpstr>The Journey of a File</vt:lpstr>
      <vt:lpstr>Network</vt:lpstr>
      <vt:lpstr>Network</vt:lpstr>
      <vt:lpstr>Network</vt:lpstr>
      <vt:lpstr>People Network</vt:lpstr>
      <vt:lpstr>Computer Network</vt:lpstr>
      <vt:lpstr>Connecting Computers</vt:lpstr>
      <vt:lpstr>Network Communication</vt:lpstr>
      <vt:lpstr>Network Communication</vt:lpstr>
      <vt:lpstr>Network Communication</vt:lpstr>
      <vt:lpstr>Network Communication</vt:lpstr>
      <vt:lpstr>Network Communication</vt:lpstr>
      <vt:lpstr>Network Communication</vt:lpstr>
      <vt:lpstr>Network Communication</vt:lpstr>
      <vt:lpstr>Network Communication</vt:lpstr>
      <vt:lpstr>Network Communication</vt:lpstr>
      <vt:lpstr>Network Communication</vt:lpstr>
      <vt:lpstr>Request/Response</vt:lpstr>
      <vt:lpstr>Network Communication</vt:lpstr>
      <vt:lpstr>PowerPoint Presentation</vt:lpstr>
      <vt:lpstr>Review Explaining Communication - File Transfer</vt:lpstr>
      <vt:lpstr>Review Explaining Communication - Web Pages</vt:lpstr>
      <vt:lpstr>Review Explaining Communication - Email</vt:lpstr>
      <vt:lpstr>Review Explaining Communication - Email</vt:lpstr>
      <vt:lpstr>Networking Definitions</vt:lpstr>
      <vt:lpstr>Networking Complexities – 0s and 1s</vt:lpstr>
      <vt:lpstr>Dispelling the Magic</vt:lpstr>
      <vt:lpstr>How Computers Work</vt:lpstr>
      <vt:lpstr>Why Binary?</vt:lpstr>
      <vt:lpstr>0s and 1s – Numbers</vt:lpstr>
      <vt:lpstr>0s and 1s – Numbers</vt:lpstr>
      <vt:lpstr>0s and 1s – Text</vt:lpstr>
      <vt:lpstr>0s and 1s – Text</vt:lpstr>
      <vt:lpstr>0s and 1s – Images</vt:lpstr>
      <vt:lpstr>0s and 1s – 1 bit color image</vt:lpstr>
      <vt:lpstr>0s and 1s – 2 bit color image</vt:lpstr>
      <vt:lpstr>Network Communication</vt:lpstr>
      <vt:lpstr>Request/Response and Binary</vt:lpstr>
      <vt:lpstr>Request/Response and Binary</vt:lpstr>
      <vt:lpstr>PowerPoint Presentation</vt:lpstr>
      <vt:lpstr>Review Morse Code</vt:lpstr>
      <vt:lpstr>Morse vs. Binary</vt:lpstr>
      <vt:lpstr>Network Communication</vt:lpstr>
      <vt:lpstr>Morse vs. Binary</vt:lpstr>
      <vt:lpstr>Review Morse Code</vt:lpstr>
      <vt:lpstr>Review Morse Code</vt:lpstr>
      <vt:lpstr>Review Morse Code</vt:lpstr>
      <vt:lpstr>Limitation in Communication</vt:lpstr>
      <vt:lpstr>PowerPoint Presentation</vt:lpstr>
      <vt:lpstr>Review Morse Code pt. 2 struggles</vt:lpstr>
      <vt:lpstr>Review Morse Code pt. 2 struggles</vt:lpstr>
      <vt:lpstr>Protocols</vt:lpstr>
      <vt:lpstr>Protocols</vt:lpstr>
      <vt:lpstr>Protocol Example - Authentication</vt:lpstr>
      <vt:lpstr>Protocol Example - Authentication</vt:lpstr>
      <vt:lpstr>Protocol Example - Authentication</vt:lpstr>
      <vt:lpstr>Protocol Example - Authentication</vt:lpstr>
      <vt:lpstr>PowerPoint Presentation</vt:lpstr>
      <vt:lpstr>Review Morse Code pt. 3</vt:lpstr>
      <vt:lpstr>Review Morse Code pt. 3</vt:lpstr>
      <vt:lpstr>Protocols in Networking</vt:lpstr>
      <vt:lpstr>Bonus: MIP – Morse Image Protocol?</vt:lpstr>
      <vt:lpstr>Protocols in Networking</vt:lpstr>
      <vt:lpstr>Break (15 min)</vt:lpstr>
      <vt:lpstr>The OSI Model</vt:lpstr>
      <vt:lpstr>The OSI Model</vt:lpstr>
      <vt:lpstr>The OSI Model</vt:lpstr>
      <vt:lpstr>The OSI Model</vt:lpstr>
      <vt:lpstr>The OSI Model</vt:lpstr>
      <vt:lpstr>The OSI Model</vt:lpstr>
      <vt:lpstr>The OSI Model</vt:lpstr>
      <vt:lpstr>The OSI Model</vt:lpstr>
      <vt:lpstr>The OSI Model</vt:lpstr>
      <vt:lpstr>The OSI Model</vt:lpstr>
      <vt:lpstr>The OSI Model - Encapsulation</vt:lpstr>
      <vt:lpstr>The OSI Model - Encapsulation</vt:lpstr>
      <vt:lpstr>The OSI Model</vt:lpstr>
      <vt:lpstr>The OSI Model</vt:lpstr>
      <vt:lpstr>The OSI Model</vt:lpstr>
      <vt:lpstr>The OSI Model</vt:lpstr>
      <vt:lpstr>The OSI Model</vt:lpstr>
      <vt:lpstr>The OSI Model</vt:lpstr>
      <vt:lpstr>The OSI Model</vt:lpstr>
      <vt:lpstr>The OSI Model</vt:lpstr>
      <vt:lpstr>The OSI Model</vt:lpstr>
      <vt:lpstr>The OSI Model</vt:lpstr>
      <vt:lpstr>The OSI Model</vt:lpstr>
      <vt:lpstr>The OSI Model</vt:lpstr>
      <vt:lpstr>The OSI Model</vt:lpstr>
      <vt:lpstr>Note: Another Model</vt:lpstr>
      <vt:lpstr>PowerPoint Presentation</vt:lpstr>
      <vt:lpstr>Review Fill in the Blanks</vt:lpstr>
      <vt:lpstr>PowerPoint Presentation</vt:lpstr>
      <vt:lpstr>Review HTML and OSI</vt:lpstr>
      <vt:lpstr>Review HTML and OSI</vt:lpstr>
      <vt:lpstr>Lesson Recap</vt:lpstr>
      <vt:lpstr>Today’s Goals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Knowing Networking</dc:title>
  <dc:creator>Nick Bartlett</dc:creator>
  <cp:lastModifiedBy>Nick Bartlett</cp:lastModifiedBy>
  <cp:revision>83</cp:revision>
  <dcterms:created xsi:type="dcterms:W3CDTF">2018-08-21T14:24:06Z</dcterms:created>
  <dcterms:modified xsi:type="dcterms:W3CDTF">2018-08-22T22:55:30Z</dcterms:modified>
</cp:coreProperties>
</file>